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</p:sldMasterIdLst>
  <p:notesMasterIdLst>
    <p:notesMasterId r:id="rId94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97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56C165-748E-4EAB-BD97-C8AD3590788B}" type="datetimeFigureOut">
              <a:rPr lang="en-US" smtClean="0"/>
              <a:t>19/10/01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E7D59-66E0-4628-AA3A-9051FB95A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96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E415A-98CE-4F7E-B93D-ADC9AB229D6E}" type="datetimeFigureOut">
              <a:rPr lang="en-US" smtClean="0"/>
              <a:t>19/10/01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4AAB-6E4C-46D2-A94C-FD74F1D6E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540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E415A-98CE-4F7E-B93D-ADC9AB229D6E}" type="datetimeFigureOut">
              <a:rPr lang="en-US" smtClean="0"/>
              <a:t>19/10/01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4AAB-6E4C-46D2-A94C-FD74F1D6E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325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E415A-98CE-4F7E-B93D-ADC9AB229D6E}" type="datetimeFigureOut">
              <a:rPr lang="en-US" smtClean="0"/>
              <a:t>19/10/01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4AAB-6E4C-46D2-A94C-FD74F1D6E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9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E415A-98CE-4F7E-B93D-ADC9AB229D6E}" type="datetimeFigureOut">
              <a:rPr lang="en-US" smtClean="0"/>
              <a:t>19/10/01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4AAB-6E4C-46D2-A94C-FD74F1D6E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554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E415A-98CE-4F7E-B93D-ADC9AB229D6E}" type="datetimeFigureOut">
              <a:rPr lang="en-US" smtClean="0"/>
              <a:t>19/10/01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4AAB-6E4C-46D2-A94C-FD74F1D6E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28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E415A-98CE-4F7E-B93D-ADC9AB229D6E}" type="datetimeFigureOut">
              <a:rPr lang="en-US" smtClean="0"/>
              <a:t>19/10/01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4AAB-6E4C-46D2-A94C-FD74F1D6E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350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E415A-98CE-4F7E-B93D-ADC9AB229D6E}" type="datetimeFigureOut">
              <a:rPr lang="en-US" smtClean="0"/>
              <a:t>19/10/01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4AAB-6E4C-46D2-A94C-FD74F1D6E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61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E415A-98CE-4F7E-B93D-ADC9AB229D6E}" type="datetimeFigureOut">
              <a:rPr lang="en-US" smtClean="0"/>
              <a:t>19/10/01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4AAB-6E4C-46D2-A94C-FD74F1D6E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703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E415A-98CE-4F7E-B93D-ADC9AB229D6E}" type="datetimeFigureOut">
              <a:rPr lang="en-US" smtClean="0"/>
              <a:t>19/10/01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4AAB-6E4C-46D2-A94C-FD74F1D6E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144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E415A-98CE-4F7E-B93D-ADC9AB229D6E}" type="datetimeFigureOut">
              <a:rPr lang="en-US" smtClean="0"/>
              <a:t>19/10/01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4AAB-6E4C-46D2-A94C-FD74F1D6E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457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E415A-98CE-4F7E-B93D-ADC9AB229D6E}" type="datetimeFigureOut">
              <a:rPr lang="en-US" smtClean="0"/>
              <a:t>19/10/01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4AAB-6E4C-46D2-A94C-FD74F1D6E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557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TABITHA LUMUMBA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354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TABITHA LUMUMBA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101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TABITHA LUMUMBA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970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TABITHA LUMUMBA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431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TABITHA LUMUMBA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3462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TABITHA LUMUMBA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717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TABITHA LUMUMBA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2640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TABITHA LUMUMBA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766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TABITHA LUMUMBA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746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TABITHA LUMUMBA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4919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TABITHA LUMUMBA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969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E415A-98CE-4F7E-B93D-ADC9AB229D6E}" type="datetimeFigureOut">
              <a:rPr lang="en-US" smtClean="0"/>
              <a:t>19/10/01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94AAB-6E4C-46D2-A94C-FD74F1D6E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57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TABITHA LUMUMBA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622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MNHII Preeclampsia</a:t>
            </a:r>
            <a:r>
              <a:rPr lang="en-US" dirty="0" smtClean="0"/>
              <a:t>, PROM, PPROM, Premature </a:t>
            </a:r>
            <a:r>
              <a:rPr lang="en-US" dirty="0" err="1" smtClean="0"/>
              <a:t>Labour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71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+mn-lt"/>
              </a:rPr>
              <a:t>6. Pre-</a:t>
            </a:r>
            <a:r>
              <a:rPr lang="en-US" dirty="0" err="1" smtClean="0">
                <a:solidFill>
                  <a:srgbClr val="FF0000"/>
                </a:solidFill>
                <a:latin typeface="+mn-lt"/>
              </a:rPr>
              <a:t>eclampsia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R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Definition: </a:t>
            </a:r>
            <a:r>
              <a:rPr lang="en-US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Preeclampsia </a:t>
            </a: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is a </a:t>
            </a:r>
            <a:r>
              <a:rPr lang="en-US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specific to </a:t>
            </a: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pregnancy that occurs after 20 </a:t>
            </a:r>
            <a:r>
              <a:rPr lang="en-US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weeks of gestation  in a woman who previously had a normal blood pressure. It occurs in 3% of all pregnancies.</a:t>
            </a:r>
          </a:p>
          <a:p>
            <a:pPr marR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6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It </a:t>
            </a:r>
            <a:r>
              <a:rPr lang="en-US" sz="260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is </a:t>
            </a:r>
            <a:r>
              <a:rPr lang="en-US" sz="26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characterised by</a:t>
            </a:r>
            <a:r>
              <a:rPr lang="en-US" sz="26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:</a:t>
            </a:r>
          </a:p>
          <a:p>
            <a:pPr lvl="4" indent="-457200">
              <a:lnSpc>
                <a:spcPct val="115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Hypertension, </a:t>
            </a:r>
          </a:p>
          <a:p>
            <a:pPr lvl="4" indent="-457200">
              <a:lnSpc>
                <a:spcPct val="115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b="1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</a:t>
            </a:r>
            <a:r>
              <a:rPr lang="en-US" sz="2400" b="1" dirty="0" err="1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edema</a:t>
            </a:r>
            <a:r>
              <a:rPr lang="en-US" sz="24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</a:p>
          <a:p>
            <a:pPr lvl="4" indent="-457200">
              <a:lnSpc>
                <a:spcPct val="115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</a:t>
            </a:r>
            <a:r>
              <a:rPr lang="en-US" sz="24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roteinuria</a:t>
            </a:r>
            <a: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 </a:t>
            </a:r>
            <a:endParaRPr lang="en-US" sz="2400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4" indent="-457200">
              <a:lnSpc>
                <a:spcPct val="115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Or any 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two of the three</a:t>
            </a: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endParaRPr lang="en-US" sz="2400" dirty="0" smtClean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14300" marR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Preeclampsia is the third leading pregnancy-related cause of </a:t>
            </a:r>
            <a:r>
              <a:rPr lang="en-US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death</a:t>
            </a: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, after </a:t>
            </a:r>
            <a:r>
              <a:rPr lang="en-US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hemorrhage and </a:t>
            </a:r>
            <a:r>
              <a:rPr lang="en-US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sepsis.  </a:t>
            </a:r>
            <a:endParaRPr lang="en-US" sz="2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07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684" y="107548"/>
            <a:ext cx="10515600" cy="63942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Calibri" panose="020F0502020204030204" pitchFamily="34" charset="0"/>
              </a:rPr>
              <a:t>Pre eclampsia ( risk factors)</a:t>
            </a:r>
            <a:endParaRPr lang="en-US" dirty="0">
              <a:solidFill>
                <a:srgbClr val="00B0F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3037"/>
            <a:ext cx="10515600" cy="5223926"/>
          </a:xfrm>
        </p:spPr>
        <p:txBody>
          <a:bodyPr>
            <a:normAutofit fontScale="92500" lnSpcReduction="10000"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It is more common in the following conditions: </a:t>
            </a:r>
            <a:endParaRPr lang="en-US" sz="4000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657350" lvl="3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err="1" smtClean="0">
                <a:latin typeface="Calibri" panose="020F0502020204030204" pitchFamily="34" charset="0"/>
                <a:ea typeface="Times New Roman" panose="02020603050405020304" pitchFamily="18" charset="0"/>
              </a:rPr>
              <a:t>Primigravida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</a:p>
          <a:p>
            <a:pPr marL="1657350" lvl="3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Extreme maternal age the 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too young </a:t>
            </a:r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&lt;20 or &gt;35 years</a:t>
            </a:r>
          </a:p>
          <a:p>
            <a:pPr marL="1657350" lvl="3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err="1" smtClean="0">
                <a:latin typeface="Calibri" panose="020F0502020204030204" pitchFamily="34" charset="0"/>
                <a:ea typeface="Times New Roman" panose="02020603050405020304" pitchFamily="18" charset="0"/>
              </a:rPr>
              <a:t>Primiparternity</a:t>
            </a:r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 (first pregnancy with a new partner)</a:t>
            </a:r>
          </a:p>
          <a:p>
            <a:pPr marL="1657350" lvl="3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Multiple pregnancy</a:t>
            </a:r>
          </a:p>
          <a:p>
            <a:pPr marL="1657350" lvl="3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Diabetes mellitus</a:t>
            </a:r>
          </a:p>
          <a:p>
            <a:pPr marL="1657350" lvl="3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err="1" smtClean="0">
                <a:latin typeface="Calibri" panose="020F0502020204030204" pitchFamily="34" charset="0"/>
                <a:ea typeface="Times New Roman" panose="02020603050405020304" pitchFamily="18" charset="0"/>
              </a:rPr>
              <a:t>Hydatidiform</a:t>
            </a:r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 mole</a:t>
            </a:r>
          </a:p>
          <a:p>
            <a:pPr marL="1657350" lvl="3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Essential hypertension</a:t>
            </a:r>
          </a:p>
          <a:p>
            <a:pPr marL="1657350" lvl="3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err="1" smtClean="0">
                <a:latin typeface="Calibri" panose="020F0502020204030204" pitchFamily="34" charset="0"/>
                <a:ea typeface="Times New Roman" panose="02020603050405020304" pitchFamily="18" charset="0"/>
              </a:rPr>
              <a:t>Polyhydramnios</a:t>
            </a:r>
            <a:endParaRPr lang="en-US" sz="2800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657350" lvl="3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Mothers 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with past history of </a:t>
            </a:r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pre-</a:t>
            </a:r>
            <a:r>
              <a:rPr lang="en-US" sz="2800" dirty="0" err="1" smtClean="0">
                <a:latin typeface="Calibri" panose="020F0502020204030204" pitchFamily="34" charset="0"/>
                <a:ea typeface="Times New Roman" panose="02020603050405020304" pitchFamily="18" charset="0"/>
              </a:rPr>
              <a:t>eclampsia</a:t>
            </a:r>
            <a:endParaRPr lang="en-US" sz="2800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657350" lvl="3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Family history of pre-</a:t>
            </a:r>
            <a:r>
              <a:rPr lang="en-US" sz="2800" dirty="0" err="1" smtClean="0">
                <a:latin typeface="Calibri" panose="020F0502020204030204" pitchFamily="34" charset="0"/>
                <a:ea typeface="Times New Roman" panose="02020603050405020304" pitchFamily="18" charset="0"/>
              </a:rPr>
              <a:t>eclampsia</a:t>
            </a:r>
            <a:endParaRPr lang="en-US" sz="2800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657350" lvl="3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Obese 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mothers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As you can see, it is important to take a good history as it will enable you to detect this condition early</a:t>
            </a:r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n-US" sz="4000" dirty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155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4546"/>
            <a:ext cx="10515600" cy="104319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Pathophysiology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3037"/>
            <a:ext cx="10515600" cy="5223926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 smtClean="0"/>
              <a:t>Pre-</a:t>
            </a:r>
            <a:r>
              <a:rPr lang="en-US" dirty="0" err="1" smtClean="0"/>
              <a:t>eclampsia</a:t>
            </a:r>
            <a:r>
              <a:rPr lang="en-US" dirty="0" smtClean="0"/>
              <a:t> is commonly known as a disease of theories and the pathophysiology is not fully understood. 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The cause is unknown.</a:t>
            </a:r>
          </a:p>
          <a:p>
            <a:pPr>
              <a:lnSpc>
                <a:spcPct val="100000"/>
              </a:lnSpc>
            </a:pPr>
            <a:r>
              <a:rPr lang="en-US" dirty="0"/>
              <a:t>I</a:t>
            </a:r>
            <a:r>
              <a:rPr lang="en-US" dirty="0" smtClean="0"/>
              <a:t>t is thought that the condition arises from the influence of placenta tissue and it can arise in molar pregnancy (gestational trophoblastic disease) Theories </a:t>
            </a:r>
            <a:r>
              <a:rPr lang="en-US" dirty="0"/>
              <a:t>of the etiology include the exposure to chorionic villi for the first time, or in large amounts, along with immunologic, genetic, and endocrine factors.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Multisystem </a:t>
            </a:r>
            <a:r>
              <a:rPr lang="en-US" dirty="0"/>
              <a:t>disease with widespread </a:t>
            </a:r>
            <a:r>
              <a:rPr lang="en-US" b="1" dirty="0"/>
              <a:t>vasospasms</a:t>
            </a:r>
            <a:r>
              <a:rPr lang="en-US" dirty="0"/>
              <a:t> occur and result in increased resistance in vascular flow, increasing the arterial BP and causing </a:t>
            </a:r>
            <a:r>
              <a:rPr lang="en-US" b="1" dirty="0"/>
              <a:t>endothelial damage</a:t>
            </a:r>
            <a:r>
              <a:rPr lang="en-US" dirty="0"/>
              <a:t>. Stimulates platelet and fibrinogen use, causing hypoxic damage to vulnerable organ systems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513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4622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+mn-lt"/>
              </a:rPr>
              <a:t>Diagnosis of pre-</a:t>
            </a:r>
            <a:r>
              <a:rPr lang="en-US" dirty="0" err="1" smtClean="0">
                <a:solidFill>
                  <a:srgbClr val="00B0F0"/>
                </a:solidFill>
                <a:latin typeface="+mn-lt"/>
              </a:rPr>
              <a:t>eclampsia</a:t>
            </a:r>
            <a:r>
              <a:rPr lang="en-US" dirty="0" smtClean="0">
                <a:solidFill>
                  <a:srgbClr val="00B0F0"/>
                </a:solidFill>
                <a:latin typeface="+mn-lt"/>
              </a:rPr>
              <a:t> 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704" y="1725769"/>
            <a:ext cx="9607640" cy="4237149"/>
          </a:xfrm>
        </p:spPr>
        <p:txBody>
          <a:bodyPr>
            <a:normAutofit/>
          </a:bodyPr>
          <a:lstStyle/>
          <a:p>
            <a:pPr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ea typeface="Times New Roman" panose="02020603050405020304" pitchFamily="18" charset="0"/>
              </a:rPr>
              <a:t>The </a:t>
            </a:r>
            <a:r>
              <a:rPr lang="en-US" dirty="0">
                <a:ea typeface="Times New Roman" panose="02020603050405020304" pitchFamily="18" charset="0"/>
              </a:rPr>
              <a:t>diagnosis of pre-</a:t>
            </a:r>
            <a:r>
              <a:rPr lang="en-US" dirty="0" err="1">
                <a:ea typeface="Times New Roman" panose="02020603050405020304" pitchFamily="18" charset="0"/>
              </a:rPr>
              <a:t>eclampsia</a:t>
            </a:r>
            <a:r>
              <a:rPr lang="en-US" dirty="0">
                <a:ea typeface="Times New Roman" panose="02020603050405020304" pitchFamily="18" charset="0"/>
              </a:rPr>
              <a:t> is not easy since the mother has no obvious complaints. </a:t>
            </a:r>
          </a:p>
          <a:p>
            <a:pPr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ea typeface="Times New Roman" panose="02020603050405020304" pitchFamily="18" charset="0"/>
              </a:rPr>
              <a:t>There </a:t>
            </a:r>
            <a:r>
              <a:rPr lang="en-US" dirty="0">
                <a:ea typeface="Times New Roman" panose="02020603050405020304" pitchFamily="18" charset="0"/>
              </a:rPr>
              <a:t>are three cardinal signs</a:t>
            </a:r>
            <a:r>
              <a:rPr lang="en-US" dirty="0" smtClean="0">
                <a:ea typeface="Times New Roman" panose="02020603050405020304" pitchFamily="18" charset="0"/>
              </a:rPr>
              <a:t>.</a:t>
            </a:r>
          </a:p>
          <a:p>
            <a:pPr marL="2114550" lvl="4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i="1" dirty="0" smtClean="0">
                <a:ea typeface="Times New Roman" panose="02020603050405020304" pitchFamily="18" charset="0"/>
              </a:rPr>
              <a:t>Hypertension</a:t>
            </a:r>
          </a:p>
          <a:p>
            <a:pPr marL="2114550" lvl="4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i="1" dirty="0" smtClean="0">
                <a:ea typeface="Times New Roman" panose="02020603050405020304" pitchFamily="18" charset="0"/>
              </a:rPr>
              <a:t>Oedema </a:t>
            </a:r>
          </a:p>
          <a:p>
            <a:pPr marL="2114550" lvl="4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i="1" dirty="0">
                <a:ea typeface="Times New Roman" panose="02020603050405020304" pitchFamily="18" charset="0"/>
              </a:rPr>
              <a:t>P</a:t>
            </a:r>
            <a:r>
              <a:rPr lang="en-US" sz="2800" i="1" dirty="0" smtClean="0">
                <a:ea typeface="Times New Roman" panose="02020603050405020304" pitchFamily="18" charset="0"/>
              </a:rPr>
              <a:t>roteinuria</a:t>
            </a:r>
            <a:endParaRPr lang="en-US" sz="2800" i="1" dirty="0"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967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Diagnosis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lvl="0" indent="-51435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600" b="1" dirty="0">
                <a:solidFill>
                  <a:prstClr val="black"/>
                </a:solidFill>
                <a:ea typeface="Times New Roman" panose="02020603050405020304" pitchFamily="18" charset="0"/>
              </a:rPr>
              <a:t>Hypertension</a:t>
            </a:r>
            <a:r>
              <a:rPr lang="en-US" sz="2600" dirty="0">
                <a:solidFill>
                  <a:prstClr val="black"/>
                </a:solidFill>
                <a:ea typeface="Times New Roman" panose="02020603050405020304" pitchFamily="18" charset="0"/>
              </a:rPr>
              <a:t> </a:t>
            </a:r>
          </a:p>
          <a:p>
            <a:pPr lvl="3" indent="-4572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prstClr val="black"/>
                </a:solidFill>
                <a:ea typeface="Times New Roman" panose="02020603050405020304" pitchFamily="18" charset="0"/>
              </a:rPr>
              <a:t>There is a rise in diastolic pressure of 15 to 20mm/hg above the mother's normal diastolic pressure, or an increase above 80 to 90mm/hg on two occasions. </a:t>
            </a:r>
          </a:p>
          <a:p>
            <a:pPr lvl="3" indent="-4572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prstClr val="black"/>
                </a:solidFill>
                <a:ea typeface="Times New Roman" panose="02020603050405020304" pitchFamily="18" charset="0"/>
              </a:rPr>
              <a:t>A marked increase in systolic pressure above that expected for the mother's age is important to note, for example, 140 to170 where the mother's normal pressure is between 90/60 and 120/70mm/hg</a:t>
            </a:r>
            <a:r>
              <a:rPr lang="en-US" sz="1700" dirty="0">
                <a:solidFill>
                  <a:prstClr val="black"/>
                </a:solidFill>
                <a:ea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679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diagnosis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marR="0" indent="-51435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r>
              <a:rPr lang="en-US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Proteinuria </a:t>
            </a:r>
          </a:p>
          <a:p>
            <a:pPr marL="1028700" lvl="2" indent="-3429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This </a:t>
            </a:r>
            <a:r>
              <a:rPr lang="en-US" sz="2800" dirty="0">
                <a:ea typeface="Times New Roman" panose="02020603050405020304" pitchFamily="18" charset="0"/>
              </a:rPr>
              <a:t>is important in the absence of urinary tract infection. It may be detected in testing a midstream specimen of urine, which should be followed by laboratory investigation. </a:t>
            </a:r>
            <a:endParaRPr lang="en-US" sz="2800" dirty="0" smtClean="0">
              <a:ea typeface="Times New Roman" panose="02020603050405020304" pitchFamily="18" charset="0"/>
            </a:endParaRPr>
          </a:p>
          <a:p>
            <a:pPr marL="1028700" lvl="2" indent="-3429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The </a:t>
            </a:r>
            <a:r>
              <a:rPr lang="en-US" sz="2800" dirty="0">
                <a:ea typeface="Times New Roman" panose="02020603050405020304" pitchFamily="18" charset="0"/>
              </a:rPr>
              <a:t>amount of protein in the urine indicates the severity of pre-</a:t>
            </a:r>
            <a:r>
              <a:rPr lang="en-US" sz="2800" dirty="0" err="1">
                <a:ea typeface="Times New Roman" panose="02020603050405020304" pitchFamily="18" charset="0"/>
              </a:rPr>
              <a:t>eclampsia</a:t>
            </a:r>
            <a:r>
              <a:rPr lang="en-US" sz="2800" dirty="0">
                <a:ea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486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4697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Diagnosis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69701"/>
            <a:ext cx="10515600" cy="5507262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Oedema</a:t>
            </a:r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en-US" sz="40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3" indent="-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Oedema of ankles is common in late pregnancy but it disappears overnight. This is known as physiological </a:t>
            </a:r>
            <a:r>
              <a:rPr lang="en-US" sz="2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oedema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endParaRPr lang="en-US" sz="2800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3" indent="-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Any </a:t>
            </a:r>
            <a:r>
              <a:rPr lang="en-US" sz="2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generalised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oedema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 is significant and occult </a:t>
            </a:r>
            <a:r>
              <a:rPr lang="en-US" sz="2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oedema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 is suspected in cases of excess weight gain above what is expected for the gestation. Clinical </a:t>
            </a:r>
            <a:r>
              <a:rPr lang="en-US" sz="2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oedema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 may be mild or severe. </a:t>
            </a:r>
            <a:endParaRPr lang="en-US" sz="2800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3" indent="-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The </a:t>
            </a:r>
            <a:r>
              <a:rPr lang="en-US" sz="2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oedema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pits 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on pressure and is found in the following areas:</a:t>
            </a:r>
          </a:p>
          <a:p>
            <a:pPr marL="2286000" lvl="5" algn="just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latin typeface="Calibri" panose="020F0502020204030204" pitchFamily="34" charset="0"/>
                <a:ea typeface="Times New Roman" panose="02020603050405020304" pitchFamily="18" charset="0"/>
              </a:rPr>
              <a:t>Feet, ankles, and pretibial region; lower abdomen; vulva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, which is uncomfortable and distressing to the mother; </a:t>
            </a:r>
            <a:r>
              <a:rPr lang="en-US" sz="2800" b="1" dirty="0">
                <a:latin typeface="Calibri" panose="020F0502020204030204" pitchFamily="34" charset="0"/>
                <a:ea typeface="Times New Roman" panose="02020603050405020304" pitchFamily="18" charset="0"/>
              </a:rPr>
              <a:t>sacral area 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in a mother confined to bed;</a:t>
            </a:r>
            <a:r>
              <a:rPr lang="en-US" sz="2800" b="1" dirty="0">
                <a:latin typeface="Calibri" panose="020F0502020204030204" pitchFamily="34" charset="0"/>
                <a:ea typeface="Times New Roman" panose="02020603050405020304" pitchFamily="18" charset="0"/>
              </a:rPr>
              <a:t> facial puffiness of the face and eye lids, fingers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150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2727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Classification of </a:t>
            </a:r>
            <a:r>
              <a:rPr lang="en-US" dirty="0" err="1" smtClean="0">
                <a:solidFill>
                  <a:srgbClr val="00B0F0"/>
                </a:solidFill>
              </a:rPr>
              <a:t>pr-eclmpsia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653825"/>
          </a:xfrm>
        </p:spPr>
        <p:txBody>
          <a:bodyPr>
            <a:normAutofit fontScale="70000" lnSpcReduction="20000"/>
          </a:bodyPr>
          <a:lstStyle/>
          <a:p>
            <a:pPr marL="514350" marR="0" indent="-51435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en-US" sz="3600" b="1" dirty="0" smtClean="0">
                <a:ea typeface="Times New Roman" panose="02020603050405020304" pitchFamily="18" charset="0"/>
              </a:rPr>
              <a:t>Mild Pre-</a:t>
            </a:r>
            <a:r>
              <a:rPr lang="en-US" sz="3600" b="1" dirty="0" err="1" smtClean="0">
                <a:ea typeface="Times New Roman" panose="02020603050405020304" pitchFamily="18" charset="0"/>
              </a:rPr>
              <a:t>eclampsia</a:t>
            </a:r>
            <a:r>
              <a:rPr lang="en-US" sz="3600" dirty="0" smtClean="0">
                <a:ea typeface="Times New Roman" panose="02020603050405020304" pitchFamily="18" charset="0"/>
              </a:rPr>
              <a:t> </a:t>
            </a:r>
          </a:p>
          <a:p>
            <a:pPr marL="914400" lvl="2" algn="just">
              <a:lnSpc>
                <a:spcPct val="120000"/>
              </a:lnSpc>
              <a:spcBef>
                <a:spcPts val="0"/>
              </a:spcBef>
            </a:pPr>
            <a:r>
              <a:rPr lang="en-US" sz="3600" dirty="0" smtClean="0">
                <a:ea typeface="Times New Roman" panose="02020603050405020304" pitchFamily="18" charset="0"/>
              </a:rPr>
              <a:t>This is detected when, after resting, the diastolic pressure is 15 to 20mm/hg above the basal blood pressure recorded in early pregnancy or a diastolic above 80 to 90mm/hg, for example, BP 130/80 to 140/90. Oedema of feet, ankles and pretibial region may also be present.</a:t>
            </a:r>
          </a:p>
          <a:p>
            <a:pPr marL="742950" marR="0" indent="-74295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 smtClean="0">
                <a:ea typeface="Times New Roman" panose="02020603050405020304" pitchFamily="18" charset="0"/>
              </a:rPr>
              <a:t>Moderate Pre-</a:t>
            </a:r>
            <a:r>
              <a:rPr lang="en-US" sz="3600" b="1" dirty="0" err="1" smtClean="0">
                <a:ea typeface="Times New Roman" panose="02020603050405020304" pitchFamily="18" charset="0"/>
              </a:rPr>
              <a:t>eclampsia</a:t>
            </a:r>
            <a:r>
              <a:rPr lang="en-US" sz="3600" dirty="0" smtClean="0">
                <a:ea typeface="Times New Roman" panose="02020603050405020304" pitchFamily="18" charset="0"/>
              </a:rPr>
              <a:t> </a:t>
            </a:r>
          </a:p>
          <a:p>
            <a:pPr marL="914400" lvl="2">
              <a:lnSpc>
                <a:spcPct val="120000"/>
              </a:lnSpc>
              <a:spcBef>
                <a:spcPts val="0"/>
              </a:spcBef>
            </a:pPr>
            <a:r>
              <a:rPr lang="en-US" sz="3600" dirty="0" smtClean="0">
                <a:ea typeface="Times New Roman" panose="02020603050405020304" pitchFamily="18" charset="0"/>
              </a:rPr>
              <a:t>This is diagnosed when there is marked rise in both systolic and diastolic pressure - 140/100 to 160/100mm/hg, proteinuria of 0.5gm/</a:t>
            </a:r>
            <a:r>
              <a:rPr lang="en-US" sz="3600" dirty="0" err="1" smtClean="0">
                <a:ea typeface="Times New Roman" panose="02020603050405020304" pitchFamily="18" charset="0"/>
              </a:rPr>
              <a:t>litre</a:t>
            </a:r>
            <a:r>
              <a:rPr lang="en-US" sz="3600" dirty="0" smtClean="0">
                <a:ea typeface="Times New Roman" panose="02020603050405020304" pitchFamily="18" charset="0"/>
              </a:rPr>
              <a:t> with no evidence of urinary tract infection and </a:t>
            </a:r>
            <a:r>
              <a:rPr lang="en-US" sz="3600" dirty="0" err="1" smtClean="0">
                <a:ea typeface="Times New Roman" panose="02020603050405020304" pitchFamily="18" charset="0"/>
              </a:rPr>
              <a:t>generalised</a:t>
            </a:r>
            <a:r>
              <a:rPr lang="en-US" sz="3600" dirty="0" smtClean="0"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ea typeface="Times New Roman" panose="02020603050405020304" pitchFamily="18" charset="0"/>
              </a:rPr>
              <a:t>oedema</a:t>
            </a:r>
            <a:r>
              <a:rPr lang="en-US" sz="3600" dirty="0" smtClean="0">
                <a:ea typeface="Times New Roman" panose="02020603050405020304" pitchFamily="18" charset="0"/>
              </a:rPr>
              <a:t>.</a:t>
            </a:r>
          </a:p>
          <a:p>
            <a:pPr marL="742950" marR="0" indent="-74295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600" b="1" dirty="0" smtClean="0">
                <a:ea typeface="Times New Roman" panose="02020603050405020304" pitchFamily="18" charset="0"/>
              </a:rPr>
              <a:t>Severe Pre-</a:t>
            </a:r>
            <a:r>
              <a:rPr lang="en-US" sz="3600" b="1" dirty="0" err="1" smtClean="0">
                <a:ea typeface="Times New Roman" panose="02020603050405020304" pitchFamily="18" charset="0"/>
              </a:rPr>
              <a:t>eclampsia</a:t>
            </a:r>
            <a:r>
              <a:rPr lang="en-US" sz="3600" dirty="0" smtClean="0">
                <a:ea typeface="Times New Roman" panose="02020603050405020304" pitchFamily="18" charset="0"/>
              </a:rPr>
              <a:t> </a:t>
            </a:r>
          </a:p>
          <a:p>
            <a:pPr lvl="2">
              <a:lnSpc>
                <a:spcPct val="120000"/>
              </a:lnSpc>
            </a:pPr>
            <a:r>
              <a:rPr lang="en-US" sz="3600" dirty="0" smtClean="0">
                <a:ea typeface="Times New Roman" panose="02020603050405020304" pitchFamily="18" charset="0"/>
              </a:rPr>
              <a:t>Symptoms include the blood pressure exceeding 160/110mm/hg and an increased proteinuria over 1gm/</a:t>
            </a:r>
            <a:r>
              <a:rPr lang="en-US" sz="3600" dirty="0" err="1" smtClean="0">
                <a:ea typeface="Times New Roman" panose="02020603050405020304" pitchFamily="18" charset="0"/>
              </a:rPr>
              <a:t>litre</a:t>
            </a:r>
            <a:r>
              <a:rPr lang="en-US" sz="3600" dirty="0" smtClean="0">
                <a:ea typeface="Times New Roman" panose="02020603050405020304" pitchFamily="18" charset="0"/>
              </a:rPr>
              <a:t>. There may be marked </a:t>
            </a:r>
            <a:r>
              <a:rPr lang="en-US" sz="3600" dirty="0" err="1" smtClean="0">
                <a:ea typeface="Times New Roman" panose="02020603050405020304" pitchFamily="18" charset="0"/>
              </a:rPr>
              <a:t>generalised</a:t>
            </a:r>
            <a:r>
              <a:rPr lang="en-US" sz="3600" dirty="0" smtClean="0">
                <a:ea typeface="Times New Roman" panose="02020603050405020304" pitchFamily="18" charset="0"/>
              </a:rPr>
              <a:t> </a:t>
            </a:r>
            <a:r>
              <a:rPr lang="en-US" sz="3600" dirty="0" err="1" smtClean="0">
                <a:ea typeface="Times New Roman" panose="02020603050405020304" pitchFamily="18" charset="0"/>
              </a:rPr>
              <a:t>oedema</a:t>
            </a:r>
            <a:r>
              <a:rPr lang="en-US" sz="3600" dirty="0" smtClean="0">
                <a:ea typeface="Times New Roman" panose="02020603050405020304" pitchFamily="18" charset="0"/>
              </a:rPr>
              <a:t>, frontal headache and visual disturbances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961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+mn-lt"/>
              </a:rPr>
              <a:t>Effects of pre-</a:t>
            </a:r>
            <a:r>
              <a:rPr lang="en-US" dirty="0" err="1" smtClean="0">
                <a:solidFill>
                  <a:srgbClr val="00B0F0"/>
                </a:solidFill>
                <a:latin typeface="+mn-lt"/>
              </a:rPr>
              <a:t>eclampsia</a:t>
            </a:r>
            <a:r>
              <a:rPr lang="en-US" dirty="0" smtClean="0">
                <a:solidFill>
                  <a:srgbClr val="00B0F0"/>
                </a:solidFill>
                <a:latin typeface="+mn-lt"/>
              </a:rPr>
              <a:t> to mother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a typeface="Times New Roman" panose="02020603050405020304" pitchFamily="18" charset="0"/>
              </a:rPr>
              <a:t>The effects of severe pre-</a:t>
            </a:r>
            <a:r>
              <a:rPr lang="en-US" dirty="0" err="1">
                <a:ea typeface="Times New Roman" panose="02020603050405020304" pitchFamily="18" charset="0"/>
              </a:rPr>
              <a:t>eclampsia</a:t>
            </a:r>
            <a:r>
              <a:rPr lang="en-US" dirty="0">
                <a:ea typeface="Times New Roman" panose="02020603050405020304" pitchFamily="18" charset="0"/>
              </a:rPr>
              <a:t> on the mother include: </a:t>
            </a:r>
            <a:endParaRPr lang="en-US" sz="4000" dirty="0" smtClean="0">
              <a:ea typeface="Times New Roman" panose="02020603050405020304" pitchFamily="18" charset="0"/>
            </a:endParaRPr>
          </a:p>
          <a:p>
            <a:pPr marL="1428750" lvl="3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err="1" smtClean="0">
                <a:ea typeface="Times New Roman" panose="02020603050405020304" pitchFamily="18" charset="0"/>
              </a:rPr>
              <a:t>Abruptio</a:t>
            </a:r>
            <a:r>
              <a:rPr lang="en-US" sz="2800" dirty="0" smtClean="0">
                <a:ea typeface="Times New Roman" panose="02020603050405020304" pitchFamily="18" charset="0"/>
              </a:rPr>
              <a:t> placenta</a:t>
            </a:r>
          </a:p>
          <a:p>
            <a:pPr marL="1428750" lvl="3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Condition </a:t>
            </a:r>
            <a:r>
              <a:rPr lang="en-US" sz="2800" dirty="0">
                <a:ea typeface="Times New Roman" panose="02020603050405020304" pitchFamily="18" charset="0"/>
              </a:rPr>
              <a:t>may worsen, leading to </a:t>
            </a:r>
            <a:r>
              <a:rPr lang="en-US" sz="2800" dirty="0" smtClean="0">
                <a:ea typeface="Times New Roman" panose="02020603050405020304" pitchFamily="18" charset="0"/>
              </a:rPr>
              <a:t>eclampsia</a:t>
            </a:r>
          </a:p>
          <a:p>
            <a:pPr marL="1428750" lvl="3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The </a:t>
            </a:r>
            <a:r>
              <a:rPr lang="en-US" sz="2800" dirty="0">
                <a:ea typeface="Times New Roman" panose="02020603050405020304" pitchFamily="18" charset="0"/>
              </a:rPr>
              <a:t>kidneys, lungs, heart and liver may be seriously damaged due to </a:t>
            </a:r>
            <a:r>
              <a:rPr lang="en-US" sz="2800" dirty="0" err="1">
                <a:ea typeface="Times New Roman" panose="02020603050405020304" pitchFamily="18" charset="0"/>
              </a:rPr>
              <a:t>haematological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smtClean="0">
                <a:ea typeface="Times New Roman" panose="02020603050405020304" pitchFamily="18" charset="0"/>
              </a:rPr>
              <a:t>disturbance</a:t>
            </a:r>
          </a:p>
          <a:p>
            <a:pPr marL="1428750" lvl="3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The </a:t>
            </a:r>
            <a:r>
              <a:rPr lang="en-US" sz="2800" dirty="0">
                <a:ea typeface="Times New Roman" panose="02020603050405020304" pitchFamily="18" charset="0"/>
              </a:rPr>
              <a:t>capillaries within the fundus of the eye may be irreparably damaged causing blindness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322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Effects of pre-</a:t>
            </a:r>
            <a:r>
              <a:rPr lang="en-US" dirty="0" err="1" smtClean="0">
                <a:solidFill>
                  <a:srgbClr val="00B0F0"/>
                </a:solidFill>
              </a:rPr>
              <a:t>eclampsia</a:t>
            </a:r>
            <a:r>
              <a:rPr lang="en-US" dirty="0" smtClean="0">
                <a:solidFill>
                  <a:srgbClr val="00B0F0"/>
                </a:solidFill>
              </a:rPr>
              <a:t> to the </a:t>
            </a:r>
            <a:r>
              <a:rPr lang="en-US" dirty="0" err="1" smtClean="0">
                <a:solidFill>
                  <a:srgbClr val="00B0F0"/>
                </a:solidFill>
              </a:rPr>
              <a:t>foetus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a typeface="Times New Roman" panose="02020603050405020304" pitchFamily="18" charset="0"/>
              </a:rPr>
              <a:t>The effects on the </a:t>
            </a:r>
            <a:r>
              <a:rPr lang="en-US" b="1" dirty="0" err="1">
                <a:ea typeface="Times New Roman" panose="02020603050405020304" pitchFamily="18" charset="0"/>
              </a:rPr>
              <a:t>foetus</a:t>
            </a:r>
            <a:r>
              <a:rPr lang="en-US" b="1" dirty="0">
                <a:ea typeface="Times New Roman" panose="02020603050405020304" pitchFamily="18" charset="0"/>
              </a:rPr>
              <a:t> </a:t>
            </a:r>
            <a:r>
              <a:rPr lang="en-US" dirty="0" smtClean="0">
                <a:ea typeface="Times New Roman" panose="02020603050405020304" pitchFamily="18" charset="0"/>
              </a:rPr>
              <a:t>are:</a:t>
            </a:r>
            <a:endParaRPr lang="en-US" sz="4000" dirty="0" smtClean="0">
              <a:ea typeface="Times New Roman" panose="02020603050405020304" pitchFamily="18" charset="0"/>
            </a:endParaRPr>
          </a:p>
          <a:p>
            <a:pPr marL="1485900" lvl="3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b="1" dirty="0" smtClean="0">
                <a:ea typeface="Times New Roman" panose="02020603050405020304" pitchFamily="18" charset="0"/>
              </a:rPr>
              <a:t>Low </a:t>
            </a:r>
            <a:r>
              <a:rPr lang="en-US" sz="2800" b="1" dirty="0">
                <a:ea typeface="Times New Roman" panose="02020603050405020304" pitchFamily="18" charset="0"/>
              </a:rPr>
              <a:t>birth weight </a:t>
            </a:r>
            <a:r>
              <a:rPr lang="en-US" sz="2800" dirty="0">
                <a:ea typeface="Times New Roman" panose="02020603050405020304" pitchFamily="18" charset="0"/>
              </a:rPr>
              <a:t>due to reduced placental </a:t>
            </a:r>
            <a:r>
              <a:rPr lang="en-US" sz="2800" dirty="0" smtClean="0">
                <a:ea typeface="Times New Roman" panose="02020603050405020304" pitchFamily="18" charset="0"/>
              </a:rPr>
              <a:t>function</a:t>
            </a:r>
          </a:p>
          <a:p>
            <a:pPr marL="1485900" lvl="3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ea typeface="Times New Roman" panose="02020603050405020304" pitchFamily="18" charset="0"/>
              </a:rPr>
              <a:t>Increased </a:t>
            </a:r>
            <a:r>
              <a:rPr lang="en-US" sz="2800" dirty="0">
                <a:ea typeface="Times New Roman" panose="02020603050405020304" pitchFamily="18" charset="0"/>
              </a:rPr>
              <a:t>incidence of </a:t>
            </a:r>
            <a:r>
              <a:rPr lang="en-US" sz="2800" b="1" dirty="0">
                <a:ea typeface="Times New Roman" panose="02020603050405020304" pitchFamily="18" charset="0"/>
              </a:rPr>
              <a:t>hypoxia</a:t>
            </a:r>
            <a:r>
              <a:rPr lang="en-US" sz="2800" dirty="0">
                <a:ea typeface="Times New Roman" panose="02020603050405020304" pitchFamily="18" charset="0"/>
              </a:rPr>
              <a:t> during prenatal and </a:t>
            </a:r>
            <a:br>
              <a:rPr lang="en-US" sz="2800" dirty="0">
                <a:ea typeface="Times New Roman" panose="02020603050405020304" pitchFamily="18" charset="0"/>
              </a:rPr>
            </a:br>
            <a:r>
              <a:rPr lang="en-US" sz="2800" dirty="0" err="1">
                <a:ea typeface="Times New Roman" panose="02020603050405020304" pitchFamily="18" charset="0"/>
              </a:rPr>
              <a:t>intranatal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smtClean="0">
                <a:ea typeface="Times New Roman" panose="02020603050405020304" pitchFamily="18" charset="0"/>
              </a:rPr>
              <a:t>periods</a:t>
            </a:r>
            <a:endParaRPr lang="en-US" sz="2800" b="1" dirty="0" smtClean="0">
              <a:ea typeface="Times New Roman" panose="02020603050405020304" pitchFamily="18" charset="0"/>
            </a:endParaRPr>
          </a:p>
          <a:p>
            <a:pPr marL="1485900" lvl="3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ea typeface="Times New Roman" panose="02020603050405020304" pitchFamily="18" charset="0"/>
              </a:rPr>
              <a:t>Placenta </a:t>
            </a:r>
            <a:r>
              <a:rPr lang="en-US" sz="2800" dirty="0" err="1">
                <a:ea typeface="Times New Roman" panose="02020603050405020304" pitchFamily="18" charset="0"/>
              </a:rPr>
              <a:t>abruptio</a:t>
            </a:r>
            <a:r>
              <a:rPr lang="en-US" sz="2800" dirty="0">
                <a:ea typeface="Times New Roman" panose="02020603050405020304" pitchFamily="18" charset="0"/>
              </a:rPr>
              <a:t> leading </a:t>
            </a:r>
            <a:r>
              <a:rPr lang="en-US" sz="2800" b="1" dirty="0">
                <a:ea typeface="Times New Roman" panose="02020603050405020304" pitchFamily="18" charset="0"/>
              </a:rPr>
              <a:t>to hypoxia and later </a:t>
            </a:r>
            <a:r>
              <a:rPr lang="en-US" sz="2800" b="1" dirty="0" smtClean="0">
                <a:ea typeface="Times New Roman" panose="02020603050405020304" pitchFamily="18" charset="0"/>
              </a:rPr>
              <a:t>death</a:t>
            </a:r>
          </a:p>
          <a:p>
            <a:pPr marL="1485900" lvl="3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b="1" dirty="0" smtClean="0">
                <a:ea typeface="Times New Roman" panose="02020603050405020304" pitchFamily="18" charset="0"/>
              </a:rPr>
              <a:t>Prematurity</a:t>
            </a:r>
            <a:r>
              <a:rPr lang="en-US" sz="2800" dirty="0" smtClean="0">
                <a:ea typeface="Times New Roman" panose="02020603050405020304" pitchFamily="18" charset="0"/>
              </a:rPr>
              <a:t> </a:t>
            </a:r>
            <a:r>
              <a:rPr lang="en-US" sz="2800" dirty="0">
                <a:ea typeface="Times New Roman" panose="02020603050405020304" pitchFamily="18" charset="0"/>
              </a:rPr>
              <a:t>if the baby is delivered early delivery due to placenta </a:t>
            </a:r>
            <a:r>
              <a:rPr lang="en-US" sz="2800" dirty="0" err="1">
                <a:ea typeface="Times New Roman" panose="02020603050405020304" pitchFamily="18" charset="0"/>
              </a:rPr>
              <a:t>abruptio</a:t>
            </a:r>
            <a:r>
              <a:rPr lang="en-US" sz="2800" dirty="0">
                <a:ea typeface="Times New Roman" panose="02020603050405020304" pitchFamily="18" charset="0"/>
              </a:rPr>
              <a:t> or worsening of the condition</a:t>
            </a:r>
            <a:endParaRPr lang="en-US" sz="28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221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4547"/>
            <a:ext cx="10515600" cy="94015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+mn-lt"/>
              </a:rPr>
              <a:t>Management of pre-</a:t>
            </a:r>
            <a:r>
              <a:rPr lang="en-US" dirty="0" err="1" smtClean="0">
                <a:solidFill>
                  <a:srgbClr val="00B0F0"/>
                </a:solidFill>
                <a:latin typeface="+mn-lt"/>
              </a:rPr>
              <a:t>eclempsia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9402"/>
            <a:ext cx="10515600" cy="5087155"/>
          </a:xfrm>
        </p:spPr>
        <p:txBody>
          <a:bodyPr>
            <a:normAutofit fontScale="55000" lnSpcReduction="20000"/>
          </a:bodyPr>
          <a:lstStyle/>
          <a:p>
            <a:pPr marL="914400" lvl="1" indent="-6858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5200" dirty="0">
                <a:ea typeface="Times New Roman" panose="02020603050405020304" pitchFamily="18" charset="0"/>
              </a:rPr>
              <a:t>The midwife plays an important role in detecting pre-</a:t>
            </a:r>
            <a:r>
              <a:rPr lang="en-US" sz="5200" dirty="0" err="1">
                <a:ea typeface="Times New Roman" panose="02020603050405020304" pitchFamily="18" charset="0"/>
              </a:rPr>
              <a:t>eclampsia</a:t>
            </a:r>
            <a:r>
              <a:rPr lang="en-US" sz="5200" dirty="0">
                <a:ea typeface="Times New Roman" panose="02020603050405020304" pitchFamily="18" charset="0"/>
              </a:rPr>
              <a:t>. </a:t>
            </a:r>
            <a:endParaRPr lang="en-US" sz="5200" dirty="0" smtClean="0">
              <a:ea typeface="Times New Roman" panose="02020603050405020304" pitchFamily="18" charset="0"/>
            </a:endParaRPr>
          </a:p>
          <a:p>
            <a:pPr marL="914400" lvl="1" indent="-6858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5200" dirty="0" smtClean="0">
                <a:ea typeface="Times New Roman" panose="02020603050405020304" pitchFamily="18" charset="0"/>
              </a:rPr>
              <a:t>There </a:t>
            </a:r>
            <a:r>
              <a:rPr lang="en-US" sz="5200" dirty="0">
                <a:ea typeface="Times New Roman" panose="02020603050405020304" pitchFamily="18" charset="0"/>
              </a:rPr>
              <a:t>should always be </a:t>
            </a:r>
            <a:r>
              <a:rPr lang="en-US" sz="5200" dirty="0" smtClean="0">
                <a:ea typeface="Times New Roman" panose="02020603050405020304" pitchFamily="18" charset="0"/>
              </a:rPr>
              <a:t>vigilant </a:t>
            </a:r>
            <a:r>
              <a:rPr lang="en-US" sz="5200" dirty="0">
                <a:ea typeface="Times New Roman" panose="02020603050405020304" pitchFamily="18" charset="0"/>
              </a:rPr>
              <a:t>antenatal care to enable early detection and management. </a:t>
            </a:r>
          </a:p>
          <a:p>
            <a:pPr marL="914400" lvl="1" indent="-6858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5200" dirty="0">
                <a:ea typeface="Times New Roman" panose="02020603050405020304" pitchFamily="18" charset="0"/>
              </a:rPr>
              <a:t>You should also ensure a thorough history taking to detect the mothers at risk early in pregnancy. </a:t>
            </a:r>
          </a:p>
          <a:p>
            <a:pPr marL="914400" lvl="1" indent="-6858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5200" dirty="0">
                <a:ea typeface="Times New Roman" panose="02020603050405020304" pitchFamily="18" charset="0"/>
              </a:rPr>
              <a:t>Follow up should include monitoring of weight and blood pressure and urine testing on every subsequent visit. </a:t>
            </a:r>
          </a:p>
          <a:p>
            <a:pPr marL="914400" lvl="1" indent="-6858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5200" dirty="0">
                <a:ea typeface="Times New Roman" panose="02020603050405020304" pitchFamily="18" charset="0"/>
              </a:rPr>
              <a:t>Factors that may predispose the patient to pre-</a:t>
            </a:r>
            <a:r>
              <a:rPr lang="en-US" sz="5200" dirty="0" err="1">
                <a:ea typeface="Times New Roman" panose="02020603050405020304" pitchFamily="18" charset="0"/>
              </a:rPr>
              <a:t>eclampsia</a:t>
            </a:r>
            <a:r>
              <a:rPr lang="en-US" sz="5200" dirty="0">
                <a:ea typeface="Times New Roman" panose="02020603050405020304" pitchFamily="18" charset="0"/>
              </a:rPr>
              <a:t>, such as multiple pregnancies and obesity should be noted early.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5600" dirty="0"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157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Management of pre-</a:t>
            </a:r>
            <a:r>
              <a:rPr lang="en-US" dirty="0" err="1" smtClean="0">
                <a:solidFill>
                  <a:srgbClr val="00B0F0"/>
                </a:solidFill>
              </a:rPr>
              <a:t>eclampsia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  <a:ea typeface="Times New Roman" panose="02020603050405020304" pitchFamily="18" charset="0"/>
              </a:rPr>
              <a:t>  </a:t>
            </a:r>
            <a:r>
              <a:rPr lang="en-US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The </a:t>
            </a:r>
            <a:r>
              <a:rPr lang="en-US" dirty="0">
                <a:solidFill>
                  <a:prstClr val="black"/>
                </a:solidFill>
                <a:ea typeface="Times New Roman" panose="02020603050405020304" pitchFamily="18" charset="0"/>
              </a:rPr>
              <a:t>method of management will depend on the severity of the condition. </a:t>
            </a:r>
            <a:endParaRPr lang="en-US" dirty="0" smtClean="0">
              <a:solidFill>
                <a:prstClr val="black"/>
              </a:solidFill>
              <a:ea typeface="Times New Roman" panose="02020603050405020304" pitchFamily="18" charset="0"/>
            </a:endParaRPr>
          </a:p>
          <a:p>
            <a:pPr marL="0" lvl="0">
              <a:lnSpc>
                <a:spcPct val="120000"/>
              </a:lnSpc>
              <a:spcBef>
                <a:spcPts val="0"/>
              </a:spcBef>
            </a:pPr>
            <a:r>
              <a:rPr lang="en-US" b="1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The </a:t>
            </a:r>
            <a:r>
              <a:rPr lang="en-US" b="1" dirty="0">
                <a:solidFill>
                  <a:prstClr val="black"/>
                </a:solidFill>
                <a:ea typeface="Times New Roman" panose="02020603050405020304" pitchFamily="18" charset="0"/>
              </a:rPr>
              <a:t>main principles of care </a:t>
            </a:r>
            <a:r>
              <a:rPr lang="en-US" b="1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are:</a:t>
            </a:r>
          </a:p>
          <a:p>
            <a:pPr marL="1657350" lvl="3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b="1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Provide adequate rest </a:t>
            </a:r>
            <a:r>
              <a:rPr lang="en-US" sz="2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and monitoring of observations to avoid eclampsia;</a:t>
            </a:r>
            <a:endParaRPr lang="en-US" sz="2800" dirty="0">
              <a:solidFill>
                <a:prstClr val="black"/>
              </a:solidFill>
              <a:ea typeface="Times New Roman" panose="02020603050405020304" pitchFamily="18" charset="0"/>
            </a:endParaRPr>
          </a:p>
          <a:p>
            <a:pPr marL="1657350" lvl="3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b="1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Prolong </a:t>
            </a:r>
            <a:r>
              <a:rPr lang="en-US" sz="2800" b="1" dirty="0">
                <a:solidFill>
                  <a:prstClr val="black"/>
                </a:solidFill>
                <a:ea typeface="Times New Roman" panose="02020603050405020304" pitchFamily="18" charset="0"/>
              </a:rPr>
              <a:t>the pregnancy 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until the baby is mature enough to </a:t>
            </a:r>
            <a:r>
              <a:rPr lang="en-US" sz="2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survive;</a:t>
            </a:r>
          </a:p>
          <a:p>
            <a:pPr marL="1657350" lvl="3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b="1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Safeguard </a:t>
            </a:r>
            <a:r>
              <a:rPr lang="en-US" sz="2800" b="1" dirty="0">
                <a:solidFill>
                  <a:prstClr val="black"/>
                </a:solidFill>
                <a:ea typeface="Times New Roman" panose="02020603050405020304" pitchFamily="18" charset="0"/>
              </a:rPr>
              <a:t>the life of the </a:t>
            </a:r>
            <a:r>
              <a:rPr lang="en-US" sz="2800" b="1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mother</a:t>
            </a:r>
            <a:r>
              <a:rPr lang="en-US" sz="2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;</a:t>
            </a:r>
            <a:endParaRPr lang="en-US" sz="2800" dirty="0">
              <a:solidFill>
                <a:prstClr val="black"/>
              </a:solidFill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128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Management of pre- eclampsia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smtClean="0">
                <a:ea typeface="Times New Roman" panose="02020603050405020304" pitchFamily="18" charset="0"/>
              </a:rPr>
              <a:t>1. Mild </a:t>
            </a:r>
            <a:r>
              <a:rPr lang="en-US" b="1" dirty="0">
                <a:ea typeface="Times New Roman" panose="02020603050405020304" pitchFamily="18" charset="0"/>
              </a:rPr>
              <a:t>Pre-</a:t>
            </a:r>
            <a:r>
              <a:rPr lang="en-US" b="1" dirty="0" err="1">
                <a:ea typeface="Times New Roman" panose="02020603050405020304" pitchFamily="18" charset="0"/>
              </a:rPr>
              <a:t>eclampsia</a:t>
            </a:r>
            <a:r>
              <a:rPr lang="en-US" b="1" dirty="0">
                <a:ea typeface="Times New Roman" panose="02020603050405020304" pitchFamily="18" charset="0"/>
              </a:rPr>
              <a:t> Management </a:t>
            </a:r>
            <a:endParaRPr lang="en-US" sz="4000" dirty="0">
              <a:ea typeface="Times New Roman" panose="02020603050405020304" pitchFamily="18" charset="0"/>
            </a:endParaRPr>
          </a:p>
          <a:p>
            <a:pPr marL="1371600" lvl="3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a typeface="Times New Roman" panose="02020603050405020304" pitchFamily="18" charset="0"/>
              </a:rPr>
              <a:t>The mother should be advised on bed rest at home and she is seen weekly to assess her condition. </a:t>
            </a:r>
            <a:endParaRPr lang="en-US" sz="2800" dirty="0" smtClean="0">
              <a:ea typeface="Times New Roman" panose="02020603050405020304" pitchFamily="18" charset="0"/>
            </a:endParaRPr>
          </a:p>
          <a:p>
            <a:pPr marL="1371600" lvl="3">
              <a:lnSpc>
                <a:spcPct val="100000"/>
              </a:lnSpc>
              <a:spcBef>
                <a:spcPts val="0"/>
              </a:spcBef>
            </a:pPr>
            <a:r>
              <a:rPr lang="en-US" sz="2800" dirty="0" smtClean="0">
                <a:ea typeface="Times New Roman" panose="02020603050405020304" pitchFamily="18" charset="0"/>
              </a:rPr>
              <a:t>She </a:t>
            </a:r>
            <a:r>
              <a:rPr lang="en-US" sz="2800" dirty="0">
                <a:ea typeface="Times New Roman" panose="02020603050405020304" pitchFamily="18" charset="0"/>
              </a:rPr>
              <a:t>should be given </a:t>
            </a:r>
            <a:r>
              <a:rPr lang="en-US" sz="2800" dirty="0" smtClean="0">
                <a:ea typeface="Times New Roman" panose="02020603050405020304" pitchFamily="18" charset="0"/>
              </a:rPr>
              <a:t>anti-hypertensive </a:t>
            </a:r>
            <a:r>
              <a:rPr lang="en-US" sz="2800" dirty="0">
                <a:ea typeface="Times New Roman" panose="02020603050405020304" pitchFamily="18" charset="0"/>
              </a:rPr>
              <a:t>drugs such as </a:t>
            </a:r>
            <a:r>
              <a:rPr lang="en-US" sz="2800" dirty="0" err="1">
                <a:ea typeface="Times New Roman" panose="02020603050405020304" pitchFamily="18" charset="0"/>
              </a:rPr>
              <a:t>aldomet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smtClean="0">
                <a:ea typeface="Times New Roman" panose="02020603050405020304" pitchFamily="18" charset="0"/>
              </a:rPr>
              <a:t>500mg 8 hourly.</a:t>
            </a:r>
          </a:p>
          <a:p>
            <a:pPr marL="1371600" lvl="3">
              <a:lnSpc>
                <a:spcPct val="100000"/>
              </a:lnSpc>
              <a:spcBef>
                <a:spcPts val="0"/>
              </a:spcBef>
            </a:pPr>
            <a:r>
              <a:rPr lang="en-US" sz="2800" dirty="0" smtClean="0">
                <a:ea typeface="Times New Roman" panose="02020603050405020304" pitchFamily="18" charset="0"/>
              </a:rPr>
              <a:t>Sedatives </a:t>
            </a:r>
            <a:r>
              <a:rPr lang="en-US" sz="2800" dirty="0">
                <a:ea typeface="Times New Roman" panose="02020603050405020304" pitchFamily="18" charset="0"/>
              </a:rPr>
              <a:t>such as </a:t>
            </a:r>
            <a:r>
              <a:rPr lang="en-US" sz="2800" dirty="0" err="1" smtClean="0">
                <a:ea typeface="Times New Roman" panose="02020603050405020304" pitchFamily="18" charset="0"/>
              </a:rPr>
              <a:t>diazepum</a:t>
            </a:r>
            <a:r>
              <a:rPr lang="en-US" sz="2800" dirty="0" smtClean="0">
                <a:ea typeface="Times New Roman" panose="02020603050405020304" pitchFamily="18" charset="0"/>
              </a:rPr>
              <a:t> </a:t>
            </a:r>
            <a:r>
              <a:rPr lang="en-US" sz="2800" dirty="0">
                <a:ea typeface="Times New Roman" panose="02020603050405020304" pitchFamily="18" charset="0"/>
              </a:rPr>
              <a:t>or </a:t>
            </a:r>
            <a:r>
              <a:rPr lang="en-US" sz="2800" dirty="0" err="1">
                <a:ea typeface="Times New Roman" panose="02020603050405020304" pitchFamily="18" charset="0"/>
              </a:rPr>
              <a:t>phenobarbitone</a:t>
            </a:r>
            <a:r>
              <a:rPr lang="en-US" sz="2800" dirty="0">
                <a:ea typeface="Times New Roman" panose="02020603050405020304" pitchFamily="18" charset="0"/>
              </a:rPr>
              <a:t> should also be administered to help her rest </a:t>
            </a:r>
          </a:p>
          <a:p>
            <a:pPr marL="1371600" lvl="3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a typeface="Times New Roman" panose="02020603050405020304" pitchFamily="18" charset="0"/>
              </a:rPr>
              <a:t>S</a:t>
            </a:r>
            <a:r>
              <a:rPr lang="en-US" sz="2800" dirty="0" smtClean="0">
                <a:ea typeface="Times New Roman" panose="02020603050405020304" pitchFamily="18" charset="0"/>
              </a:rPr>
              <a:t>he </a:t>
            </a:r>
            <a:r>
              <a:rPr lang="en-US" sz="2800" dirty="0">
                <a:ea typeface="Times New Roman" panose="02020603050405020304" pitchFamily="18" charset="0"/>
              </a:rPr>
              <a:t>should be advised to report to the hospital in case of any problem</a:t>
            </a:r>
            <a:r>
              <a:rPr lang="en-US" sz="2800" dirty="0" smtClean="0">
                <a:ea typeface="Times New Roman" panose="02020603050405020304" pitchFamily="18" charset="0"/>
              </a:rPr>
              <a:t>. Danger signs in pregnancy.</a:t>
            </a:r>
            <a:endParaRPr lang="en-US" sz="2800" dirty="0"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035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727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Management of pre-</a:t>
            </a:r>
            <a:r>
              <a:rPr lang="en-US" dirty="0" err="1" smtClean="0">
                <a:solidFill>
                  <a:srgbClr val="00B0F0"/>
                </a:solidFill>
              </a:rPr>
              <a:t>eclampsia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37126"/>
            <a:ext cx="10515600" cy="5679583"/>
          </a:xfrm>
        </p:spPr>
        <p:txBody>
          <a:bodyPr>
            <a:normAutofit/>
          </a:bodyPr>
          <a:lstStyle/>
          <a:p>
            <a:pPr marL="514350" marR="0" indent="-51435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r>
              <a:rPr lang="en-US" b="1" dirty="0">
                <a:solidFill>
                  <a:srgbClr val="00B0F0"/>
                </a:solidFill>
                <a:ea typeface="Times New Roman" panose="02020603050405020304" pitchFamily="18" charset="0"/>
              </a:rPr>
              <a:t>Moderate Pre-</a:t>
            </a:r>
            <a:r>
              <a:rPr lang="en-US" b="1" dirty="0" err="1">
                <a:solidFill>
                  <a:srgbClr val="00B0F0"/>
                </a:solidFill>
                <a:ea typeface="Times New Roman" panose="02020603050405020304" pitchFamily="18" charset="0"/>
              </a:rPr>
              <a:t>eclampsia</a:t>
            </a:r>
            <a:r>
              <a:rPr lang="en-US" b="1" dirty="0">
                <a:solidFill>
                  <a:srgbClr val="00B0F0"/>
                </a:solidFill>
                <a:ea typeface="Times New Roman" panose="02020603050405020304" pitchFamily="18" charset="0"/>
              </a:rPr>
              <a:t> Management</a:t>
            </a:r>
            <a:r>
              <a:rPr lang="en-US" dirty="0">
                <a:ea typeface="Times New Roman" panose="02020603050405020304" pitchFamily="18" charset="0"/>
              </a:rPr>
              <a:t>  </a:t>
            </a:r>
            <a:endParaRPr lang="en-US" sz="4000" dirty="0">
              <a:ea typeface="Times New Roman" panose="02020603050405020304" pitchFamily="18" charset="0"/>
            </a:endParaRPr>
          </a:p>
          <a:p>
            <a:pPr marL="1428750" lvl="3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</a:rPr>
              <a:t>The patient should be admitted to hospital for bed rest. </a:t>
            </a:r>
            <a:r>
              <a:rPr lang="en-US" sz="2800" dirty="0" smtClean="0">
                <a:ea typeface="Times New Roman" panose="02020603050405020304" pitchFamily="18" charset="0"/>
              </a:rPr>
              <a:t>She </a:t>
            </a:r>
            <a:r>
              <a:rPr lang="en-US" sz="2800" dirty="0">
                <a:ea typeface="Times New Roman" panose="02020603050405020304" pitchFamily="18" charset="0"/>
              </a:rPr>
              <a:t>should only be allowed to go to the </a:t>
            </a:r>
            <a:r>
              <a:rPr lang="en-US" sz="2800" dirty="0" smtClean="0">
                <a:ea typeface="Times New Roman" panose="02020603050405020304" pitchFamily="18" charset="0"/>
              </a:rPr>
              <a:t>toilet.</a:t>
            </a:r>
          </a:p>
          <a:p>
            <a:pPr marL="1428750" lvl="3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She </a:t>
            </a:r>
            <a:r>
              <a:rPr lang="en-US" sz="2800" dirty="0">
                <a:ea typeface="Times New Roman" panose="02020603050405020304" pitchFamily="18" charset="0"/>
              </a:rPr>
              <a:t>should be nursed in sitting position or lying on the side to encourage uterine blood flow. </a:t>
            </a:r>
            <a:endParaRPr lang="en-US" sz="2800" dirty="0" smtClean="0">
              <a:ea typeface="Times New Roman" panose="02020603050405020304" pitchFamily="18" charset="0"/>
            </a:endParaRPr>
          </a:p>
          <a:p>
            <a:pPr marL="1428750" lvl="3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Bed </a:t>
            </a:r>
            <a:r>
              <a:rPr lang="en-US" sz="2800" dirty="0">
                <a:ea typeface="Times New Roman" panose="02020603050405020304" pitchFamily="18" charset="0"/>
              </a:rPr>
              <a:t>rest will reduce </a:t>
            </a:r>
            <a:r>
              <a:rPr lang="en-US" sz="2800" dirty="0" err="1">
                <a:ea typeface="Times New Roman" panose="02020603050405020304" pitchFamily="18" charset="0"/>
              </a:rPr>
              <a:t>oedema</a:t>
            </a:r>
            <a:r>
              <a:rPr lang="en-US" sz="2800" dirty="0">
                <a:ea typeface="Times New Roman" panose="02020603050405020304" pitchFamily="18" charset="0"/>
              </a:rPr>
              <a:t> by improving the renal circulation, facilitating kidney filtration and producing diuresis. It also lowers the blood pressure.</a:t>
            </a:r>
          </a:p>
          <a:p>
            <a:pPr marL="1428750" lvl="3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</a:rPr>
              <a:t>The patient's diet should be rich in protein, </a:t>
            </a:r>
            <a:r>
              <a:rPr lang="en-US" sz="2800" dirty="0" err="1">
                <a:ea typeface="Times New Roman" panose="02020603050405020304" pitchFamily="18" charset="0"/>
              </a:rPr>
              <a:t>fibre</a:t>
            </a:r>
            <a:r>
              <a:rPr lang="en-US" sz="2800" dirty="0">
                <a:ea typeface="Times New Roman" panose="02020603050405020304" pitchFamily="18" charset="0"/>
              </a:rPr>
              <a:t> and vitamins and low in carbohydrates and salt. </a:t>
            </a:r>
            <a:endParaRPr lang="en-US" sz="2800" dirty="0" smtClean="0">
              <a:ea typeface="Times New Roman" panose="02020603050405020304" pitchFamily="18" charset="0"/>
            </a:endParaRPr>
          </a:p>
          <a:p>
            <a:pPr marL="1428750" lvl="3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Her </a:t>
            </a:r>
            <a:r>
              <a:rPr lang="en-US" sz="2800" dirty="0">
                <a:ea typeface="Times New Roman" panose="02020603050405020304" pitchFamily="18" charset="0"/>
              </a:rPr>
              <a:t>weight should be recorded twice a week. </a:t>
            </a:r>
            <a:endParaRPr lang="en-US" sz="2800" dirty="0" smtClean="0">
              <a:ea typeface="Times New Roman" panose="02020603050405020304" pitchFamily="18" charset="0"/>
            </a:endParaRPr>
          </a:p>
          <a:p>
            <a:pPr marL="1428750" lvl="3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Observe </a:t>
            </a:r>
            <a:r>
              <a:rPr lang="en-US" sz="2800" dirty="0">
                <a:ea typeface="Times New Roman" panose="02020603050405020304" pitchFamily="18" charset="0"/>
              </a:rPr>
              <a:t>for </a:t>
            </a:r>
            <a:r>
              <a:rPr lang="en-US" sz="2800" dirty="0" err="1">
                <a:ea typeface="Times New Roman" panose="02020603050405020304" pitchFamily="18" charset="0"/>
              </a:rPr>
              <a:t>oedema</a:t>
            </a:r>
            <a:r>
              <a:rPr lang="en-US" sz="2800" dirty="0">
                <a:ea typeface="Times New Roman" panose="02020603050405020304" pitchFamily="18" charset="0"/>
              </a:rPr>
              <a:t> daily. </a:t>
            </a:r>
            <a:endParaRPr lang="en-US" sz="2800" dirty="0" smtClean="0">
              <a:ea typeface="Times New Roman" panose="02020603050405020304" pitchFamily="18" charset="0"/>
            </a:endParaRPr>
          </a:p>
          <a:p>
            <a:pPr marL="1428750" lvl="3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Urine </a:t>
            </a:r>
            <a:r>
              <a:rPr lang="en-US" sz="2800" dirty="0">
                <a:ea typeface="Times New Roman" panose="02020603050405020304" pitchFamily="18" charset="0"/>
              </a:rPr>
              <a:t>should be tested for protein and Ketones</a:t>
            </a:r>
            <a:r>
              <a:rPr lang="en-US" sz="2800" dirty="0" smtClean="0">
                <a:ea typeface="Times New Roman" panose="02020603050405020304" pitchFamily="18" charset="0"/>
              </a:rPr>
              <a:t>.</a:t>
            </a:r>
          </a:p>
          <a:p>
            <a:pPr marL="1428750" lvl="3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435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563" y="0"/>
            <a:ext cx="10515600" cy="824248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Management of (moderate pre-</a:t>
            </a:r>
            <a:r>
              <a:rPr lang="en-US" dirty="0" err="1" smtClean="0">
                <a:solidFill>
                  <a:srgbClr val="00B0F0"/>
                </a:solidFill>
              </a:rPr>
              <a:t>eclampsia</a:t>
            </a:r>
            <a:r>
              <a:rPr lang="en-US" dirty="0" smtClean="0">
                <a:solidFill>
                  <a:srgbClr val="00B0F0"/>
                </a:solidFill>
              </a:rPr>
              <a:t>)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 lnSpcReduction="10000"/>
          </a:bodyPr>
          <a:lstStyle/>
          <a:p>
            <a:pPr marL="1428750" lvl="3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Esbach setting is done daily to assess level of protein loss. Twenty four hour urine collection should be done to estimate </a:t>
            </a:r>
            <a:r>
              <a:rPr lang="en-US" sz="2800" dirty="0" err="1" smtClean="0">
                <a:solidFill>
                  <a:prstClr val="black"/>
                </a:solidFill>
                <a:ea typeface="Times New Roman" panose="02020603050405020304" pitchFamily="18" charset="0"/>
              </a:rPr>
              <a:t>oestriol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(</a:t>
            </a:r>
            <a:r>
              <a:rPr lang="en-US" sz="2800" dirty="0" err="1" smtClean="0">
                <a:solidFill>
                  <a:prstClr val="black"/>
                </a:solidFill>
                <a:ea typeface="Times New Roman" panose="02020603050405020304" pitchFamily="18" charset="0"/>
              </a:rPr>
              <a:t>oestrogen</a:t>
            </a:r>
            <a:r>
              <a:rPr lang="en-US" sz="2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) 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level as an indication of placental function.</a:t>
            </a:r>
          </a:p>
          <a:p>
            <a:pPr marL="1428750" lvl="3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Fluid intake and output should be maintained strictly to monitor renal function. </a:t>
            </a:r>
          </a:p>
          <a:p>
            <a:pPr marL="1428750" lvl="3" indent="-28575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</a:rPr>
              <a:t>Sedatives, such as </a:t>
            </a:r>
            <a:r>
              <a:rPr lang="en-US" sz="2800" dirty="0" err="1">
                <a:ea typeface="Times New Roman" panose="02020603050405020304" pitchFamily="18" charset="0"/>
              </a:rPr>
              <a:t>phenobarbitone</a:t>
            </a:r>
            <a:r>
              <a:rPr lang="en-US" sz="2800" dirty="0">
                <a:ea typeface="Times New Roman" panose="02020603050405020304" pitchFamily="18" charset="0"/>
              </a:rPr>
              <a:t>, may be given to ensure rest and </a:t>
            </a:r>
            <a:r>
              <a:rPr lang="en-US" sz="2800" dirty="0" smtClean="0">
                <a:ea typeface="Times New Roman" panose="02020603050405020304" pitchFamily="18" charset="0"/>
              </a:rPr>
              <a:t>sleep.</a:t>
            </a:r>
          </a:p>
          <a:p>
            <a:pPr marL="1428750" lvl="3" indent="-28575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Give </a:t>
            </a:r>
            <a:r>
              <a:rPr lang="en-US" sz="2800" dirty="0">
                <a:ea typeface="Times New Roman" panose="02020603050405020304" pitchFamily="18" charset="0"/>
              </a:rPr>
              <a:t>antihypertensive drugs like </a:t>
            </a:r>
            <a:r>
              <a:rPr lang="en-US" sz="2800" dirty="0" err="1">
                <a:ea typeface="Times New Roman" panose="02020603050405020304" pitchFamily="18" charset="0"/>
              </a:rPr>
              <a:t>aldomet</a:t>
            </a:r>
            <a:r>
              <a:rPr lang="en-US" sz="2800" dirty="0">
                <a:ea typeface="Times New Roman" panose="02020603050405020304" pitchFamily="18" charset="0"/>
              </a:rPr>
              <a:t> to lower blood pressure. </a:t>
            </a:r>
            <a:endParaRPr lang="en-US" sz="2800" dirty="0" smtClean="0">
              <a:ea typeface="Times New Roman" panose="02020603050405020304" pitchFamily="18" charset="0"/>
            </a:endParaRPr>
          </a:p>
          <a:p>
            <a:pPr marL="1428750" lvl="3" indent="-28575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Take </a:t>
            </a:r>
            <a:r>
              <a:rPr lang="en-US" sz="2800" dirty="0">
                <a:ea typeface="Times New Roman" panose="02020603050405020304" pitchFamily="18" charset="0"/>
              </a:rPr>
              <a:t>vital signs: blood pressure, temperature, pulse and respirations four hourly.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238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1669"/>
            <a:ext cx="10515600" cy="721216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Management of (moderate pre-</a:t>
            </a:r>
            <a:r>
              <a:rPr lang="en-US" dirty="0" err="1">
                <a:solidFill>
                  <a:srgbClr val="00B0F0"/>
                </a:solidFill>
              </a:rPr>
              <a:t>eclampsia</a:t>
            </a:r>
            <a:r>
              <a:rPr lang="en-US" dirty="0">
                <a:solidFill>
                  <a:srgbClr val="00B0F0"/>
                </a:solidFill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40158"/>
            <a:ext cx="10515600" cy="5236805"/>
          </a:xfrm>
        </p:spPr>
        <p:txBody>
          <a:bodyPr>
            <a:normAutofit lnSpcReduction="10000"/>
          </a:bodyPr>
          <a:lstStyle/>
          <a:p>
            <a:pPr marL="1428750" lvl="3" indent="-28575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The </a:t>
            </a:r>
            <a:r>
              <a:rPr lang="en-US" sz="2800" dirty="0" err="1">
                <a:solidFill>
                  <a:prstClr val="black"/>
                </a:solidFill>
                <a:ea typeface="Times New Roman" panose="02020603050405020304" pitchFamily="18" charset="0"/>
              </a:rPr>
              <a:t>foetal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 heart rate should be taken four hourly or two times daily, depending on the condition.</a:t>
            </a:r>
          </a:p>
          <a:p>
            <a:pPr marL="1428750" lvl="3" indent="-28575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 A </a:t>
            </a:r>
            <a:r>
              <a:rPr lang="en-US" sz="2800" dirty="0" err="1">
                <a:solidFill>
                  <a:prstClr val="black"/>
                </a:solidFill>
                <a:ea typeface="Times New Roman" panose="02020603050405020304" pitchFamily="18" charset="0"/>
              </a:rPr>
              <a:t>foetal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 kick chart to monitor </a:t>
            </a:r>
            <a:r>
              <a:rPr lang="en-US" sz="2800" dirty="0" err="1">
                <a:solidFill>
                  <a:prstClr val="black"/>
                </a:solidFill>
                <a:ea typeface="Times New Roman" panose="02020603050405020304" pitchFamily="18" charset="0"/>
              </a:rPr>
              <a:t>foetal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 movement should also be kept.</a:t>
            </a:r>
          </a:p>
          <a:p>
            <a:pPr marL="1428750" lvl="3" indent="-28575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When the mother's condition improves, she can be discharged to attend clinic weekly until she goes into spontaneous </a:t>
            </a:r>
            <a:r>
              <a:rPr lang="en-US" sz="2800" dirty="0" err="1">
                <a:solidFill>
                  <a:prstClr val="black"/>
                </a:solidFill>
                <a:ea typeface="Times New Roman" panose="02020603050405020304" pitchFamily="18" charset="0"/>
              </a:rPr>
              <a:t>labour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. </a:t>
            </a:r>
          </a:p>
          <a:p>
            <a:pPr marL="1428750" lvl="3" indent="-28575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Otherwise, she should be admitted at 38 weeks for induction of </a:t>
            </a:r>
            <a:r>
              <a:rPr lang="en-US" sz="2800" dirty="0" err="1">
                <a:solidFill>
                  <a:prstClr val="black"/>
                </a:solidFill>
                <a:ea typeface="Times New Roman" panose="02020603050405020304" pitchFamily="18" charset="0"/>
              </a:rPr>
              <a:t>labour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. </a:t>
            </a:r>
          </a:p>
          <a:p>
            <a:pPr marL="1428750" lvl="3" indent="-28575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If, in spite of the above care, the condition does not improve, caesarean section should be performed.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726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8790"/>
            <a:ext cx="10515600" cy="88864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+mn-lt"/>
              </a:rPr>
              <a:t>Management during </a:t>
            </a:r>
            <a:r>
              <a:rPr lang="en-US" dirty="0" err="1" smtClean="0">
                <a:solidFill>
                  <a:srgbClr val="00B0F0"/>
                </a:solidFill>
                <a:latin typeface="+mn-lt"/>
              </a:rPr>
              <a:t>labour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6828"/>
            <a:ext cx="10515600" cy="4507606"/>
          </a:xfrm>
        </p:spPr>
        <p:txBody>
          <a:bodyPr>
            <a:normAutofit/>
          </a:bodyPr>
          <a:lstStyle/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ea typeface="Times New Roman" panose="02020603050405020304" pitchFamily="18" charset="0"/>
              </a:rPr>
              <a:t>Remain</a:t>
            </a:r>
            <a:r>
              <a:rPr lang="en-US" dirty="0" smtClean="0">
                <a:ea typeface="Times New Roman" panose="02020603050405020304" pitchFamily="18" charset="0"/>
              </a:rPr>
              <a:t> with the mother throughout </a:t>
            </a:r>
            <a:r>
              <a:rPr lang="en-US" dirty="0" err="1" smtClean="0">
                <a:ea typeface="Times New Roman" panose="02020603050405020304" pitchFamily="18" charset="0"/>
              </a:rPr>
              <a:t>labour</a:t>
            </a:r>
            <a:r>
              <a:rPr lang="en-US" dirty="0" smtClean="0">
                <a:ea typeface="Times New Roman" panose="02020603050405020304" pitchFamily="18" charset="0"/>
              </a:rPr>
              <a:t>. 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ea typeface="Times New Roman" panose="02020603050405020304" pitchFamily="18" charset="0"/>
              </a:rPr>
              <a:t>Maintain close vigilant observations of:</a:t>
            </a:r>
          </a:p>
          <a:p>
            <a:pPr marL="2571750" lvl="5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ea typeface="Times New Roman" panose="02020603050405020304" pitchFamily="18" charset="0"/>
              </a:rPr>
              <a:t>Presence of </a:t>
            </a:r>
            <a:r>
              <a:rPr lang="en-US" sz="2800" dirty="0" err="1" smtClean="0">
                <a:ea typeface="Times New Roman" panose="02020603050405020304" pitchFamily="18" charset="0"/>
              </a:rPr>
              <a:t>oedema</a:t>
            </a:r>
            <a:endParaRPr lang="en-US" sz="2800" dirty="0">
              <a:ea typeface="Times New Roman" panose="02020603050405020304" pitchFamily="18" charset="0"/>
            </a:endParaRPr>
          </a:p>
          <a:p>
            <a:pPr marL="2571750" lvl="5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ea typeface="Times New Roman" panose="02020603050405020304" pitchFamily="18" charset="0"/>
              </a:rPr>
              <a:t>Urinary output</a:t>
            </a:r>
          </a:p>
          <a:p>
            <a:pPr marL="2571750" lvl="5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ea typeface="Times New Roman" panose="02020603050405020304" pitchFamily="18" charset="0"/>
              </a:rPr>
              <a:t>Urinalysis results</a:t>
            </a:r>
          </a:p>
          <a:p>
            <a:pPr marL="2571750" lvl="5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ea typeface="Times New Roman" panose="02020603050405020304" pitchFamily="18" charset="0"/>
              </a:rPr>
              <a:t>Blood pressure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ea typeface="Times New Roman" panose="02020603050405020304" pitchFamily="18" charset="0"/>
              </a:rPr>
              <a:t>Report any deviations to the doctor immediately. 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4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839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3031"/>
            <a:ext cx="10515600" cy="81136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+mn-lt"/>
              </a:rPr>
              <a:t>Management during </a:t>
            </a:r>
            <a:r>
              <a:rPr lang="en-US" dirty="0" err="1" smtClean="0">
                <a:solidFill>
                  <a:srgbClr val="00B0F0"/>
                </a:solidFill>
                <a:latin typeface="+mn-lt"/>
              </a:rPr>
              <a:t>labour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1079" y="1429556"/>
            <a:ext cx="10515600" cy="5048518"/>
          </a:xfrm>
        </p:spPr>
        <p:txBody>
          <a:bodyPr/>
          <a:lstStyle/>
          <a:p>
            <a:pPr lvl="2" indent="-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Take vital signs as follows: blood pressure and pulse rate half hourly, temperature four hourly, unless otherwise indicated.</a:t>
            </a:r>
          </a:p>
          <a:p>
            <a:pPr lvl="2" indent="-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Perform abdominal examination and observe for contractions and </a:t>
            </a:r>
            <a:r>
              <a:rPr lang="en-US" sz="2800" dirty="0" err="1">
                <a:solidFill>
                  <a:prstClr val="black"/>
                </a:solidFill>
                <a:ea typeface="Times New Roman" panose="02020603050405020304" pitchFamily="18" charset="0"/>
              </a:rPr>
              <a:t>foetal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 heart rate half hourly. </a:t>
            </a:r>
          </a:p>
          <a:p>
            <a:pPr lvl="2" indent="-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At the same time, observe for signs of second stage of </a:t>
            </a:r>
            <a:r>
              <a:rPr lang="en-US" sz="2800" dirty="0" err="1">
                <a:solidFill>
                  <a:prstClr val="black"/>
                </a:solidFill>
                <a:ea typeface="Times New Roman" panose="02020603050405020304" pitchFamily="18" charset="0"/>
              </a:rPr>
              <a:t>labour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 and immediately alert both the </a:t>
            </a:r>
            <a:r>
              <a:rPr lang="en-US" sz="2800" b="1" dirty="0">
                <a:solidFill>
                  <a:prstClr val="black"/>
                </a:solidFill>
                <a:ea typeface="Times New Roman" panose="02020603050405020304" pitchFamily="18" charset="0"/>
              </a:rPr>
              <a:t>obstetrician and </a:t>
            </a:r>
            <a:r>
              <a:rPr lang="en-US" sz="2800" b="1" dirty="0" err="1">
                <a:solidFill>
                  <a:prstClr val="black"/>
                </a:solidFill>
                <a:ea typeface="Times New Roman" panose="02020603050405020304" pitchFamily="18" charset="0"/>
              </a:rPr>
              <a:t>paediatrician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.</a:t>
            </a:r>
          </a:p>
          <a:p>
            <a:pPr lvl="2" indent="-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After delivery, monitor blood pressure four hourly for 24 hours</a:t>
            </a:r>
            <a:r>
              <a:rPr lang="en-US" sz="2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.</a:t>
            </a:r>
          </a:p>
          <a:p>
            <a:pPr lvl="2" indent="-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Urinalysis should be done twice a day</a:t>
            </a:r>
            <a:r>
              <a:rPr lang="en-US" sz="2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.</a:t>
            </a:r>
          </a:p>
          <a:p>
            <a:pPr lvl="2" indent="-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You should maintain a urinary output chart and continue with antihypertensive drugs and normal postnatal or caesarean section care.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8510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7425"/>
            <a:ext cx="10515600" cy="682581"/>
          </a:xfrm>
        </p:spPr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rabicPeriod" startAt="3"/>
            </a:pPr>
            <a:r>
              <a:rPr lang="en-US" dirty="0" smtClean="0">
                <a:solidFill>
                  <a:srgbClr val="00B0F0"/>
                </a:solidFill>
                <a:latin typeface="+mn-lt"/>
              </a:rPr>
              <a:t>Active management of severe pre-</a:t>
            </a:r>
            <a:r>
              <a:rPr lang="en-US" dirty="0" err="1" smtClean="0">
                <a:solidFill>
                  <a:srgbClr val="00B0F0"/>
                </a:solidFill>
                <a:latin typeface="+mn-lt"/>
              </a:rPr>
              <a:t>eclampsia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17431"/>
            <a:ext cx="10515600" cy="5602310"/>
          </a:xfrm>
        </p:spPr>
        <p:txBody>
          <a:bodyPr>
            <a:normAutofit lnSpcReduction="10000"/>
          </a:bodyPr>
          <a:lstStyle/>
          <a:p>
            <a:pPr lvl="2" indent="-4572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Admit </a:t>
            </a:r>
            <a:r>
              <a:rPr lang="en-US" sz="2800" dirty="0">
                <a:ea typeface="Times New Roman" panose="02020603050405020304" pitchFamily="18" charset="0"/>
              </a:rPr>
              <a:t>the mother in a quiet, dimly lit room on complete </a:t>
            </a:r>
            <a:r>
              <a:rPr lang="en-US" sz="2800" dirty="0" err="1">
                <a:ea typeface="Times New Roman" panose="02020603050405020304" pitchFamily="18" charset="0"/>
              </a:rPr>
              <a:t>bedrest</a:t>
            </a:r>
            <a:r>
              <a:rPr lang="en-US" sz="2800" dirty="0" smtClean="0">
                <a:ea typeface="Times New Roman" panose="02020603050405020304" pitchFamily="18" charset="0"/>
              </a:rPr>
              <a:t>.</a:t>
            </a:r>
          </a:p>
          <a:p>
            <a:pPr lvl="2" indent="-4572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 </a:t>
            </a:r>
            <a:r>
              <a:rPr lang="en-US" sz="2800" dirty="0">
                <a:ea typeface="Times New Roman" panose="02020603050405020304" pitchFamily="18" charset="0"/>
              </a:rPr>
              <a:t>In the room there should be an emergency tray and an epileptic tray in case of a fit</a:t>
            </a:r>
            <a:r>
              <a:rPr lang="en-US" sz="2800" dirty="0" smtClean="0">
                <a:ea typeface="Times New Roman" panose="02020603050405020304" pitchFamily="18" charset="0"/>
              </a:rPr>
              <a:t>.</a:t>
            </a:r>
          </a:p>
          <a:p>
            <a:pPr lvl="2" indent="-4572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 </a:t>
            </a:r>
            <a:r>
              <a:rPr lang="en-US" sz="2800" dirty="0">
                <a:ea typeface="Times New Roman" panose="02020603050405020304" pitchFamily="18" charset="0"/>
              </a:rPr>
              <a:t>The aim of care </a:t>
            </a:r>
            <a:r>
              <a:rPr lang="en-US" sz="2800" dirty="0" smtClean="0">
                <a:ea typeface="Times New Roman" panose="02020603050405020304" pitchFamily="18" charset="0"/>
              </a:rPr>
              <a:t>is: </a:t>
            </a:r>
          </a:p>
          <a:p>
            <a:pPr lvl="4" indent="-4572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600" b="1" dirty="0" smtClean="0">
                <a:ea typeface="Times New Roman" panose="02020603050405020304" pitchFamily="18" charset="0"/>
              </a:rPr>
              <a:t>To </a:t>
            </a:r>
            <a:r>
              <a:rPr lang="en-US" sz="2600" b="1" dirty="0">
                <a:ea typeface="Times New Roman" panose="02020603050405020304" pitchFamily="18" charset="0"/>
              </a:rPr>
              <a:t>prevent convulsions and </a:t>
            </a:r>
            <a:r>
              <a:rPr lang="en-US" sz="2600" b="1" dirty="0" smtClean="0">
                <a:ea typeface="Times New Roman" panose="02020603050405020304" pitchFamily="18" charset="0"/>
              </a:rPr>
              <a:t>Control </a:t>
            </a:r>
            <a:r>
              <a:rPr lang="en-US" sz="2600" b="1" dirty="0">
                <a:ea typeface="Times New Roman" panose="02020603050405020304" pitchFamily="18" charset="0"/>
              </a:rPr>
              <a:t>hypertension </a:t>
            </a:r>
            <a:r>
              <a:rPr lang="en-US" sz="2600" b="1" dirty="0" smtClean="0">
                <a:ea typeface="Times New Roman" panose="02020603050405020304" pitchFamily="18" charset="0"/>
              </a:rPr>
              <a:t>To </a:t>
            </a:r>
            <a:r>
              <a:rPr lang="en-US" sz="2600" b="1" dirty="0">
                <a:ea typeface="Times New Roman" panose="02020603050405020304" pitchFamily="18" charset="0"/>
              </a:rPr>
              <a:t>prevent death of the mother and </a:t>
            </a:r>
            <a:r>
              <a:rPr lang="en-US" sz="2600" b="1" dirty="0" err="1">
                <a:ea typeface="Times New Roman" panose="02020603050405020304" pitchFamily="18" charset="0"/>
              </a:rPr>
              <a:t>foetus</a:t>
            </a:r>
            <a:r>
              <a:rPr lang="en-US" sz="2600" dirty="0">
                <a:ea typeface="Times New Roman" panose="02020603050405020304" pitchFamily="18" charset="0"/>
              </a:rPr>
              <a:t>.</a:t>
            </a:r>
          </a:p>
          <a:p>
            <a:pPr lvl="2" indent="-4572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</a:rPr>
              <a:t>Place the mother on lateral position to improve </a:t>
            </a:r>
            <a:r>
              <a:rPr lang="en-US" sz="2800" dirty="0" err="1">
                <a:ea typeface="Times New Roman" panose="02020603050405020304" pitchFamily="18" charset="0"/>
              </a:rPr>
              <a:t>foetal</a:t>
            </a:r>
            <a:r>
              <a:rPr lang="en-US" sz="2800" dirty="0">
                <a:ea typeface="Times New Roman" panose="02020603050405020304" pitchFamily="18" charset="0"/>
              </a:rPr>
              <a:t> circulation and to prevent vena </a:t>
            </a:r>
            <a:r>
              <a:rPr lang="en-US" sz="2800" dirty="0" smtClean="0">
                <a:ea typeface="Times New Roman" panose="02020603050405020304" pitchFamily="18" charset="0"/>
              </a:rPr>
              <a:t>cava </a:t>
            </a:r>
            <a:r>
              <a:rPr lang="en-US" sz="2800" dirty="0">
                <a:ea typeface="Times New Roman" panose="02020603050405020304" pitchFamily="18" charset="0"/>
              </a:rPr>
              <a:t>compression by the uterus. </a:t>
            </a:r>
            <a:endParaRPr lang="en-US" sz="2800" dirty="0" smtClean="0">
              <a:ea typeface="Times New Roman" panose="02020603050405020304" pitchFamily="18" charset="0"/>
            </a:endParaRPr>
          </a:p>
          <a:p>
            <a:pPr lvl="2" indent="-4572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Remain </a:t>
            </a:r>
            <a:r>
              <a:rPr lang="en-US" sz="2800" dirty="0">
                <a:ea typeface="Times New Roman" panose="02020603050405020304" pitchFamily="18" charset="0"/>
              </a:rPr>
              <a:t>with the mother and maintain vigilant observations. </a:t>
            </a:r>
            <a:endParaRPr lang="en-US" sz="2800" dirty="0" smtClean="0">
              <a:ea typeface="Times New Roman" panose="02020603050405020304" pitchFamily="18" charset="0"/>
            </a:endParaRPr>
          </a:p>
          <a:p>
            <a:pPr lvl="2" indent="-4572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On </a:t>
            </a:r>
            <a:r>
              <a:rPr lang="en-US" sz="2800" dirty="0">
                <a:ea typeface="Times New Roman" panose="02020603050405020304" pitchFamily="18" charset="0"/>
              </a:rPr>
              <a:t>admission you should take all observations and note them on a chart and continue half hourly or as prescribed by the doctor</a:t>
            </a:r>
            <a:r>
              <a:rPr lang="en-US" sz="2800" dirty="0" smtClean="0">
                <a:ea typeface="Times New Roman" panose="02020603050405020304" pitchFamily="18" charset="0"/>
              </a:rPr>
              <a:t>. (TPR/BP, FHR,)</a:t>
            </a:r>
            <a:endParaRPr lang="en-US" sz="2800" dirty="0"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2190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1674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00B0F0"/>
                </a:solidFill>
                <a:latin typeface="Calibri" panose="020F0502020204030204"/>
              </a:rPr>
              <a:t>Active management of severe pre-</a:t>
            </a:r>
            <a:r>
              <a:rPr lang="en-US" sz="4000" dirty="0" err="1">
                <a:solidFill>
                  <a:srgbClr val="00B0F0"/>
                </a:solidFill>
                <a:latin typeface="Calibri" panose="020F0502020204030204"/>
              </a:rPr>
              <a:t>eclampsia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456" y="1030310"/>
            <a:ext cx="11462198" cy="5602310"/>
          </a:xfrm>
        </p:spPr>
        <p:txBody>
          <a:bodyPr/>
          <a:lstStyle/>
          <a:p>
            <a:pPr lvl="2" indent="-4572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</a:rPr>
              <a:t>The doctor will prescribe antihypertensive drugs like </a:t>
            </a:r>
            <a:r>
              <a:rPr lang="en-US" sz="2800" dirty="0" smtClean="0">
                <a:ea typeface="Times New Roman" panose="02020603050405020304" pitchFamily="18" charset="0"/>
              </a:rPr>
              <a:t>hydralazine </a:t>
            </a:r>
            <a:r>
              <a:rPr lang="en-US" sz="2800" dirty="0">
                <a:ea typeface="Times New Roman" panose="02020603050405020304" pitchFamily="18" charset="0"/>
              </a:rPr>
              <a:t/>
            </a:r>
            <a:br>
              <a:rPr lang="en-US" sz="2800" dirty="0">
                <a:ea typeface="Times New Roman" panose="02020603050405020304" pitchFamily="18" charset="0"/>
              </a:rPr>
            </a:br>
            <a:r>
              <a:rPr lang="en-US" sz="2800" dirty="0">
                <a:ea typeface="Times New Roman" panose="02020603050405020304" pitchFamily="18" charset="0"/>
              </a:rPr>
              <a:t>5-10mg which is administered slowly and blood pressure monitored every five minutes until it </a:t>
            </a:r>
            <a:r>
              <a:rPr lang="en-US" sz="2800" dirty="0" err="1">
                <a:ea typeface="Times New Roman" panose="02020603050405020304" pitchFamily="18" charset="0"/>
              </a:rPr>
              <a:t>stabilises</a:t>
            </a:r>
            <a:r>
              <a:rPr lang="en-US" sz="2800" dirty="0">
                <a:ea typeface="Times New Roman" panose="02020603050405020304" pitchFamily="18" charset="0"/>
              </a:rPr>
              <a:t>. </a:t>
            </a:r>
          </a:p>
          <a:p>
            <a:pPr lvl="2" indent="-4572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 </a:t>
            </a:r>
            <a:r>
              <a:rPr lang="en-US" sz="2800" dirty="0">
                <a:ea typeface="Times New Roman" panose="02020603050405020304" pitchFamily="18" charset="0"/>
              </a:rPr>
              <a:t>M</a:t>
            </a:r>
            <a:r>
              <a:rPr lang="en-US" sz="2800" dirty="0" smtClean="0">
                <a:ea typeface="Times New Roman" panose="02020603050405020304" pitchFamily="18" charset="0"/>
              </a:rPr>
              <a:t>agnesium  </a:t>
            </a:r>
            <a:r>
              <a:rPr lang="en-US" sz="2800" dirty="0" err="1" smtClean="0">
                <a:ea typeface="Times New Roman" panose="02020603050405020304" pitchFamily="18" charset="0"/>
              </a:rPr>
              <a:t>sulphate</a:t>
            </a:r>
            <a:r>
              <a:rPr lang="en-US" sz="2800" dirty="0" smtClean="0">
                <a:ea typeface="Times New Roman" panose="02020603050405020304" pitchFamily="18" charset="0"/>
              </a:rPr>
              <a:t> as per regimen or Diazepam </a:t>
            </a:r>
            <a:r>
              <a:rPr lang="en-US" sz="2800" dirty="0">
                <a:ea typeface="Times New Roman" panose="02020603050405020304" pitchFamily="18" charset="0"/>
              </a:rPr>
              <a:t>is also given 10mg stat followed by 40mg in 5% </a:t>
            </a:r>
            <a:r>
              <a:rPr lang="en-US" sz="2800" dirty="0" smtClean="0">
                <a:ea typeface="Times New Roman" panose="02020603050405020304" pitchFamily="18" charset="0"/>
              </a:rPr>
              <a:t>dextrose.</a:t>
            </a:r>
          </a:p>
          <a:p>
            <a:pPr lvl="2" indent="-4572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Antibiotics </a:t>
            </a:r>
            <a:r>
              <a:rPr lang="en-US" sz="2800" dirty="0">
                <a:ea typeface="Times New Roman" panose="02020603050405020304" pitchFamily="18" charset="0"/>
              </a:rPr>
              <a:t>may be prescribed if necessary. </a:t>
            </a:r>
            <a:endParaRPr lang="en-US" sz="2800" dirty="0" smtClean="0">
              <a:ea typeface="Times New Roman" panose="02020603050405020304" pitchFamily="18" charset="0"/>
            </a:endParaRPr>
          </a:p>
          <a:p>
            <a:pPr lvl="2" indent="-4572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Strict </a:t>
            </a:r>
            <a:r>
              <a:rPr lang="en-US" sz="2800" dirty="0">
                <a:ea typeface="Times New Roman" panose="02020603050405020304" pitchFamily="18" charset="0"/>
              </a:rPr>
              <a:t>monitoring of blood pressure should be done.</a:t>
            </a:r>
          </a:p>
          <a:p>
            <a:pPr lvl="2" indent="-4572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</a:rPr>
              <a:t>Maintain a strict intake and output chart and test all urine that is passed. </a:t>
            </a:r>
            <a:endParaRPr lang="en-US" sz="2800" dirty="0" smtClean="0">
              <a:ea typeface="Times New Roman" panose="02020603050405020304" pitchFamily="18" charset="0"/>
            </a:endParaRPr>
          </a:p>
          <a:p>
            <a:pPr lvl="2" indent="-4572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In </a:t>
            </a:r>
            <a:r>
              <a:rPr lang="en-US" sz="2800" dirty="0">
                <a:ea typeface="Times New Roman" panose="02020603050405020304" pitchFamily="18" charset="0"/>
              </a:rPr>
              <a:t>some cases an indwelling catheter may be passed. </a:t>
            </a:r>
            <a:endParaRPr lang="en-US" sz="2800" dirty="0" smtClean="0">
              <a:ea typeface="Times New Roman" panose="02020603050405020304" pitchFamily="18" charset="0"/>
            </a:endParaRPr>
          </a:p>
          <a:p>
            <a:pPr lvl="2" indent="-4572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Fluid </a:t>
            </a:r>
            <a:r>
              <a:rPr lang="en-US" sz="2800" dirty="0">
                <a:ea typeface="Times New Roman" panose="02020603050405020304" pitchFamily="18" charset="0"/>
              </a:rPr>
              <a:t>intake is restricted to one to two </a:t>
            </a:r>
            <a:r>
              <a:rPr lang="en-US" sz="2800" dirty="0" err="1">
                <a:ea typeface="Times New Roman" panose="02020603050405020304" pitchFamily="18" charset="0"/>
              </a:rPr>
              <a:t>litres</a:t>
            </a:r>
            <a:r>
              <a:rPr lang="en-US" sz="2800" dirty="0">
                <a:ea typeface="Times New Roman" panose="02020603050405020304" pitchFamily="18" charset="0"/>
              </a:rPr>
              <a:t> in 24 hours</a:t>
            </a:r>
            <a:r>
              <a:rPr lang="en-US" sz="2800" dirty="0" smtClean="0">
                <a:ea typeface="Times New Roman" panose="02020603050405020304" pitchFamily="18" charset="0"/>
              </a:rPr>
              <a:t>.</a:t>
            </a:r>
          </a:p>
          <a:p>
            <a:pPr lvl="2" indent="-4572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 </a:t>
            </a:r>
            <a:r>
              <a:rPr lang="en-US" sz="2800" dirty="0">
                <a:ea typeface="Times New Roman" panose="02020603050405020304" pitchFamily="18" charset="0"/>
              </a:rPr>
              <a:t>Esbach should be set daily. </a:t>
            </a:r>
            <a:endParaRPr lang="en-US" sz="2800" dirty="0" smtClean="0">
              <a:ea typeface="Times New Roman" panose="02020603050405020304" pitchFamily="18" charset="0"/>
            </a:endParaRPr>
          </a:p>
          <a:p>
            <a:pPr lvl="2" indent="-4572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The </a:t>
            </a:r>
            <a:r>
              <a:rPr lang="en-US" sz="2800" dirty="0">
                <a:ea typeface="Times New Roman" panose="02020603050405020304" pitchFamily="18" charset="0"/>
              </a:rPr>
              <a:t>weight should also be measured daily or on alternative days.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9995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8789"/>
            <a:ext cx="10515600" cy="927279"/>
          </a:xfrm>
        </p:spPr>
        <p:txBody>
          <a:bodyPr/>
          <a:lstStyle/>
          <a:p>
            <a:r>
              <a:rPr lang="en-US" sz="4000" dirty="0">
                <a:solidFill>
                  <a:srgbClr val="00B0F0"/>
                </a:solidFill>
                <a:latin typeface="Calibri" panose="020F0502020204030204"/>
              </a:rPr>
              <a:t>Active management of severe pre-</a:t>
            </a:r>
            <a:r>
              <a:rPr lang="en-US" sz="4000" dirty="0" err="1">
                <a:solidFill>
                  <a:srgbClr val="00B0F0"/>
                </a:solidFill>
                <a:latin typeface="Calibri" panose="020F0502020204030204"/>
              </a:rPr>
              <a:t>eclampsia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20462"/>
            <a:ext cx="10515600" cy="5056501"/>
          </a:xfrm>
        </p:spPr>
        <p:txBody>
          <a:bodyPr>
            <a:normAutofit fontScale="92500" lnSpcReduction="10000"/>
          </a:bodyPr>
          <a:lstStyle/>
          <a:p>
            <a:pPr marL="1028700" lvl="2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</a:rPr>
              <a:t>Administer medication as </a:t>
            </a:r>
            <a:r>
              <a:rPr lang="en-US" sz="2800" dirty="0" smtClean="0">
                <a:ea typeface="Times New Roman" panose="02020603050405020304" pitchFamily="18" charset="0"/>
              </a:rPr>
              <a:t>prescribed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smtClean="0">
                <a:ea typeface="Times New Roman" panose="02020603050405020304" pitchFamily="18" charset="0"/>
              </a:rPr>
              <a:t>antihypertensive, sedatives and anticonvulsive therapies.</a:t>
            </a:r>
          </a:p>
          <a:p>
            <a:pPr marL="1028700" lvl="2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Observe </a:t>
            </a:r>
            <a:r>
              <a:rPr lang="en-US" sz="2800" dirty="0">
                <a:ea typeface="Times New Roman" panose="02020603050405020304" pitchFamily="18" charset="0"/>
              </a:rPr>
              <a:t>for signs of </a:t>
            </a:r>
            <a:r>
              <a:rPr lang="en-US" sz="2800" b="1" dirty="0">
                <a:ea typeface="Times New Roman" panose="02020603050405020304" pitchFamily="18" charset="0"/>
              </a:rPr>
              <a:t>onset of </a:t>
            </a:r>
            <a:r>
              <a:rPr lang="en-US" sz="2800" b="1" dirty="0" err="1">
                <a:ea typeface="Times New Roman" panose="02020603050405020304" pitchFamily="18" charset="0"/>
              </a:rPr>
              <a:t>labour</a:t>
            </a:r>
            <a:r>
              <a:rPr lang="en-US" sz="2800" b="1" dirty="0">
                <a:ea typeface="Times New Roman" panose="02020603050405020304" pitchFamily="18" charset="0"/>
              </a:rPr>
              <a:t> </a:t>
            </a:r>
            <a:r>
              <a:rPr lang="en-US" sz="2800" dirty="0">
                <a:ea typeface="Times New Roman" panose="02020603050405020304" pitchFamily="18" charset="0"/>
              </a:rPr>
              <a:t>and signs of </a:t>
            </a:r>
            <a:r>
              <a:rPr lang="en-US" sz="2800" b="1" dirty="0">
                <a:ea typeface="Times New Roman" panose="02020603050405020304" pitchFamily="18" charset="0"/>
              </a:rPr>
              <a:t>impending eclampsia. </a:t>
            </a:r>
            <a:endParaRPr lang="en-US" sz="2800" b="1" dirty="0" smtClean="0">
              <a:ea typeface="Times New Roman" panose="02020603050405020304" pitchFamily="18" charset="0"/>
            </a:endParaRPr>
          </a:p>
          <a:p>
            <a:pPr marL="1028700" lvl="2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If </a:t>
            </a:r>
            <a:r>
              <a:rPr lang="en-US" sz="2800" dirty="0" err="1">
                <a:ea typeface="Times New Roman" panose="02020603050405020304" pitchFamily="18" charset="0"/>
              </a:rPr>
              <a:t>protenuria</a:t>
            </a:r>
            <a:r>
              <a:rPr lang="en-US" sz="2800" dirty="0">
                <a:ea typeface="Times New Roman" panose="02020603050405020304" pitchFamily="18" charset="0"/>
              </a:rPr>
              <a:t> and high blood pressure persist, the doctor should induce </a:t>
            </a:r>
            <a:r>
              <a:rPr lang="en-US" sz="2800" dirty="0" err="1">
                <a:ea typeface="Times New Roman" panose="02020603050405020304" pitchFamily="18" charset="0"/>
              </a:rPr>
              <a:t>labour</a:t>
            </a:r>
            <a:r>
              <a:rPr lang="en-US" sz="2800" dirty="0">
                <a:ea typeface="Times New Roman" panose="02020603050405020304" pitchFamily="18" charset="0"/>
              </a:rPr>
              <a:t> by artificial rupture of membranes followed by </a:t>
            </a:r>
            <a:r>
              <a:rPr lang="en-US" sz="2800" dirty="0" err="1">
                <a:ea typeface="Times New Roman" panose="02020603050405020304" pitchFamily="18" charset="0"/>
              </a:rPr>
              <a:t>syntocinon</a:t>
            </a:r>
            <a:r>
              <a:rPr lang="en-US" sz="2800" dirty="0">
                <a:ea typeface="Times New Roman" panose="02020603050405020304" pitchFamily="18" charset="0"/>
              </a:rPr>
              <a:t> drip. </a:t>
            </a:r>
            <a:endParaRPr lang="en-US" sz="2800" dirty="0" smtClean="0">
              <a:ea typeface="Times New Roman" panose="02020603050405020304" pitchFamily="18" charset="0"/>
            </a:endParaRPr>
          </a:p>
          <a:p>
            <a:pPr marL="1028700" lvl="2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If there is </a:t>
            </a:r>
            <a:r>
              <a:rPr lang="en-US" sz="2800" dirty="0">
                <a:ea typeface="Times New Roman" panose="02020603050405020304" pitchFamily="18" charset="0"/>
              </a:rPr>
              <a:t>some obstetric contra-indication a caesarean section will be done</a:t>
            </a:r>
            <a:r>
              <a:rPr lang="en-US" sz="2800" dirty="0" smtClean="0">
                <a:ea typeface="Times New Roman" panose="02020603050405020304" pitchFamily="18" charset="0"/>
              </a:rPr>
              <a:t>.</a:t>
            </a:r>
          </a:p>
          <a:p>
            <a:pPr marL="114300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3600" i="1" dirty="0" smtClean="0">
                <a:ea typeface="Times New Roman" panose="02020603050405020304" pitchFamily="18" charset="0"/>
              </a:rPr>
              <a:t>In summary</a:t>
            </a:r>
            <a:r>
              <a:rPr lang="en-US" sz="3600" b="1" i="1" dirty="0" smtClean="0">
                <a:ea typeface="Times New Roman" panose="02020603050405020304" pitchFamily="18" charset="0"/>
              </a:rPr>
              <a:t>: observe bed rest, diet, weight, urine, fluid in take and out put, BP, abdominal examination, FHR, </a:t>
            </a:r>
            <a:r>
              <a:rPr lang="en-US" sz="3600" b="1" i="1" dirty="0" err="1" smtClean="0">
                <a:ea typeface="Times New Roman" panose="02020603050405020304" pitchFamily="18" charset="0"/>
              </a:rPr>
              <a:t>foetal</a:t>
            </a:r>
            <a:r>
              <a:rPr lang="en-US" sz="3600" b="1" i="1" dirty="0" smtClean="0">
                <a:ea typeface="Times New Roman" panose="02020603050405020304" pitchFamily="18" charset="0"/>
              </a:rPr>
              <a:t> kick chart, hypotensive agents, sedatives, anticonvulsive, monitor signs of </a:t>
            </a:r>
            <a:r>
              <a:rPr lang="en-US" sz="3600" b="1" i="1" dirty="0" err="1" smtClean="0">
                <a:ea typeface="Times New Roman" panose="02020603050405020304" pitchFamily="18" charset="0"/>
              </a:rPr>
              <a:t>labour</a:t>
            </a:r>
            <a:r>
              <a:rPr lang="en-US" sz="3600" b="1" i="1" dirty="0" smtClean="0">
                <a:ea typeface="Times New Roman" panose="02020603050405020304" pitchFamily="18" charset="0"/>
              </a:rPr>
              <a:t> and impending </a:t>
            </a:r>
            <a:r>
              <a:rPr lang="en-US" sz="3600" b="1" i="1" dirty="0" err="1" smtClean="0">
                <a:ea typeface="Times New Roman" panose="02020603050405020304" pitchFamily="18" charset="0"/>
              </a:rPr>
              <a:t>eclampsia</a:t>
            </a:r>
            <a:r>
              <a:rPr lang="en-US" sz="3600" b="1" i="1" dirty="0" smtClean="0">
                <a:ea typeface="Times New Roman" panose="02020603050405020304" pitchFamily="18" charset="0"/>
              </a:rPr>
              <a:t>.</a:t>
            </a:r>
            <a:endParaRPr lang="en-US" sz="3600" b="1" i="1" dirty="0"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6320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0153"/>
            <a:ext cx="10515600" cy="100455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B0F0"/>
                </a:solidFill>
                <a:latin typeface="+mn-lt"/>
                <a:ea typeface="Times New Roman" panose="02020603050405020304" pitchFamily="18" charset="0"/>
                <a:cs typeface="+mn-cs"/>
              </a:rPr>
              <a:t>Care During </a:t>
            </a:r>
            <a:r>
              <a:rPr lang="en-US" sz="4000" b="1" dirty="0" err="1">
                <a:solidFill>
                  <a:srgbClr val="00B0F0"/>
                </a:solidFill>
                <a:latin typeface="+mn-lt"/>
                <a:ea typeface="Times New Roman" panose="02020603050405020304" pitchFamily="18" charset="0"/>
                <a:cs typeface="+mn-cs"/>
              </a:rPr>
              <a:t>Labour</a:t>
            </a:r>
            <a:endParaRPr lang="en-US" sz="4000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731" y="1197735"/>
            <a:ext cx="11372044" cy="5306096"/>
          </a:xfrm>
        </p:spPr>
        <p:txBody>
          <a:bodyPr>
            <a:normAutofit/>
          </a:bodyPr>
          <a:lstStyle/>
          <a:p>
            <a:pPr lvl="2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Treatment </a:t>
            </a:r>
            <a:r>
              <a:rPr lang="en-US" sz="2800" dirty="0">
                <a:ea typeface="Times New Roman" panose="02020603050405020304" pitchFamily="18" charset="0"/>
              </a:rPr>
              <a:t>for severe </a:t>
            </a:r>
            <a:r>
              <a:rPr lang="en-US" sz="2800" dirty="0" smtClean="0">
                <a:ea typeface="Times New Roman" panose="02020603050405020304" pitchFamily="18" charset="0"/>
              </a:rPr>
              <a:t>pre-</a:t>
            </a:r>
            <a:r>
              <a:rPr lang="en-US" sz="2800" dirty="0" err="1" smtClean="0">
                <a:ea typeface="Times New Roman" panose="02020603050405020304" pitchFamily="18" charset="0"/>
              </a:rPr>
              <a:t>eclampsia</a:t>
            </a:r>
            <a:r>
              <a:rPr lang="en-US" sz="2800" dirty="0" smtClean="0">
                <a:ea typeface="Times New Roman" panose="02020603050405020304" pitchFamily="18" charset="0"/>
              </a:rPr>
              <a:t> </a:t>
            </a:r>
            <a:r>
              <a:rPr lang="en-US" sz="2800" dirty="0">
                <a:ea typeface="Times New Roman" panose="02020603050405020304" pitchFamily="18" charset="0"/>
              </a:rPr>
              <a:t>should be </a:t>
            </a:r>
            <a:r>
              <a:rPr lang="en-US" sz="2800" dirty="0" smtClean="0">
                <a:ea typeface="Times New Roman" panose="02020603050405020304" pitchFamily="18" charset="0"/>
              </a:rPr>
              <a:t>continued.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Perform </a:t>
            </a:r>
            <a:r>
              <a:rPr lang="en-US" sz="2800" dirty="0">
                <a:ea typeface="Times New Roman" panose="02020603050405020304" pitchFamily="18" charset="0"/>
              </a:rPr>
              <a:t>a vaginal examination to assess the progress of </a:t>
            </a:r>
            <a:r>
              <a:rPr lang="en-US" sz="2800" dirty="0" err="1">
                <a:ea typeface="Times New Roman" panose="02020603050405020304" pitchFamily="18" charset="0"/>
              </a:rPr>
              <a:t>labour</a:t>
            </a:r>
            <a:r>
              <a:rPr lang="en-US" sz="2800" dirty="0">
                <a:ea typeface="Times New Roman" panose="02020603050405020304" pitchFamily="18" charset="0"/>
              </a:rPr>
              <a:t>. 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During </a:t>
            </a:r>
            <a:r>
              <a:rPr lang="en-US" sz="2800" dirty="0">
                <a:ea typeface="Times New Roman" panose="02020603050405020304" pitchFamily="18" charset="0"/>
              </a:rPr>
              <a:t>the second stage, episiotomy should be performed to shorten the phase and the doctor will use vacuum extractor to prevent the mother from pushing. 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err="1" smtClean="0">
                <a:ea typeface="Times New Roman" panose="02020603050405020304" pitchFamily="18" charset="0"/>
              </a:rPr>
              <a:t>Ergometrine</a:t>
            </a:r>
            <a:r>
              <a:rPr lang="en-US" sz="2800" dirty="0" smtClean="0">
                <a:ea typeface="Times New Roman" panose="02020603050405020304" pitchFamily="18" charset="0"/>
              </a:rPr>
              <a:t> </a:t>
            </a:r>
            <a:r>
              <a:rPr lang="en-US" sz="2800" dirty="0">
                <a:ea typeface="Times New Roman" panose="02020603050405020304" pitchFamily="18" charset="0"/>
              </a:rPr>
              <a:t>is avoided because of its </a:t>
            </a:r>
            <a:r>
              <a:rPr lang="en-US" sz="2800" dirty="0" err="1" smtClean="0">
                <a:ea typeface="Times New Roman" panose="02020603050405020304" pitchFamily="18" charset="0"/>
              </a:rPr>
              <a:t>vaso</a:t>
            </a:r>
            <a:r>
              <a:rPr lang="en-US" sz="2800" dirty="0" smtClean="0">
                <a:ea typeface="Times New Roman" panose="02020603050405020304" pitchFamily="18" charset="0"/>
              </a:rPr>
              <a:t>-constrictive </a:t>
            </a:r>
            <a:r>
              <a:rPr lang="en-US" sz="2800" dirty="0">
                <a:ea typeface="Times New Roman" panose="02020603050405020304" pitchFamily="18" charset="0"/>
              </a:rPr>
              <a:t>effect and instead </a:t>
            </a:r>
            <a:r>
              <a:rPr lang="en-US" sz="2800" dirty="0" err="1">
                <a:ea typeface="Times New Roman" panose="02020603050405020304" pitchFamily="18" charset="0"/>
              </a:rPr>
              <a:t>syntocinon</a:t>
            </a:r>
            <a:r>
              <a:rPr lang="en-US" sz="2800" dirty="0">
                <a:ea typeface="Times New Roman" panose="02020603050405020304" pitchFamily="18" charset="0"/>
              </a:rPr>
              <a:t> 5 IV in a drip or intramuscularly is given. 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A </a:t>
            </a:r>
            <a:r>
              <a:rPr lang="en-US" sz="2800" dirty="0">
                <a:ea typeface="Times New Roman" panose="02020603050405020304" pitchFamily="18" charset="0"/>
              </a:rPr>
              <a:t>Caesarean section may be performed if the condition does not improve or there is obstetric contra-indication for vaginal </a:t>
            </a:r>
            <a:r>
              <a:rPr lang="en-US" sz="2800" dirty="0" smtClean="0">
                <a:ea typeface="Times New Roman" panose="02020603050405020304" pitchFamily="18" charset="0"/>
              </a:rPr>
              <a:t>delivery.</a:t>
            </a: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ea typeface="Times New Roman" panose="02020603050405020304" pitchFamily="18" charset="0"/>
              </a:rPr>
              <a:t>Post </a:t>
            </a:r>
            <a:r>
              <a:rPr lang="en-US" b="1" dirty="0">
                <a:ea typeface="Times New Roman" panose="02020603050405020304" pitchFamily="18" charset="0"/>
              </a:rPr>
              <a:t>Delivery Care for Pre-</a:t>
            </a:r>
            <a:r>
              <a:rPr lang="en-US" b="1" dirty="0" err="1">
                <a:ea typeface="Times New Roman" panose="02020603050405020304" pitchFamily="18" charset="0"/>
              </a:rPr>
              <a:t>eclampsia</a:t>
            </a:r>
            <a:r>
              <a:rPr lang="en-US" b="1" dirty="0">
                <a:ea typeface="Times New Roman" panose="02020603050405020304" pitchFamily="18" charset="0"/>
              </a:rPr>
              <a:t> Cases</a:t>
            </a:r>
            <a:endParaRPr lang="en-US" sz="4000" dirty="0">
              <a:ea typeface="Times New Roman" panose="02020603050405020304" pitchFamily="18" charset="0"/>
            </a:endParaRPr>
          </a:p>
          <a:p>
            <a:pPr marL="1428750" lvl="3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</a:rPr>
              <a:t>Sedate the mother and continue observations of vital signs. Continue and adjust drugs as necessary</a:t>
            </a:r>
            <a:r>
              <a:rPr lang="en-US" dirty="0">
                <a:ea typeface="Times New Roman" panose="02020603050405020304" pitchFamily="18" charset="0"/>
              </a:rPr>
              <a:t>.</a:t>
            </a:r>
            <a:endParaRPr lang="en-US" sz="3000" dirty="0"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0863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684" y="115910"/>
            <a:ext cx="10515600" cy="6310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+mn-lt"/>
              </a:rPr>
              <a:t>Signs Of Impending Eclampsia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93" y="888642"/>
            <a:ext cx="11513713" cy="5589431"/>
          </a:xfrm>
        </p:spPr>
        <p:txBody>
          <a:bodyPr>
            <a:normAutofit fontScale="77500" lnSpcReduction="20000"/>
          </a:bodyPr>
          <a:lstStyle/>
          <a:p>
            <a:pPr lvl="1" indent="-4572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3000" dirty="0">
                <a:ea typeface="Times New Roman" panose="02020603050405020304" pitchFamily="18" charset="0"/>
              </a:rPr>
              <a:t>You have seen that mothers with severe pre-eclampsia can </a:t>
            </a:r>
            <a:r>
              <a:rPr lang="en-US" sz="3000" dirty="0" smtClean="0">
                <a:ea typeface="Times New Roman" panose="02020603050405020304" pitchFamily="18" charset="0"/>
              </a:rPr>
              <a:t>proceed </a:t>
            </a:r>
            <a:r>
              <a:rPr lang="en-US" sz="3000" dirty="0">
                <a:ea typeface="Times New Roman" panose="02020603050405020304" pitchFamily="18" charset="0"/>
              </a:rPr>
              <a:t>to eclampsia. </a:t>
            </a:r>
            <a:endParaRPr lang="en-US" sz="3000" dirty="0" smtClean="0">
              <a:ea typeface="Times New Roman" panose="02020603050405020304" pitchFamily="18" charset="0"/>
            </a:endParaRPr>
          </a:p>
          <a:p>
            <a:pPr lvl="1" indent="-4572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3000" dirty="0" smtClean="0">
                <a:ea typeface="Times New Roman" panose="02020603050405020304" pitchFamily="18" charset="0"/>
              </a:rPr>
              <a:t>The </a:t>
            </a:r>
            <a:r>
              <a:rPr lang="en-US" sz="3000" dirty="0">
                <a:ea typeface="Times New Roman" panose="02020603050405020304" pitchFamily="18" charset="0"/>
              </a:rPr>
              <a:t>following are warning signs of impending </a:t>
            </a:r>
            <a:r>
              <a:rPr lang="en-US" sz="3000" dirty="0" smtClean="0">
                <a:ea typeface="Times New Roman" panose="02020603050405020304" pitchFamily="18" charset="0"/>
              </a:rPr>
              <a:t>eclampsia:</a:t>
            </a:r>
          </a:p>
          <a:p>
            <a:pPr marL="1943100" lvl="4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3000" b="1" dirty="0" smtClean="0">
                <a:ea typeface="Times New Roman" panose="02020603050405020304" pitchFamily="18" charset="0"/>
              </a:rPr>
              <a:t>A </a:t>
            </a:r>
            <a:r>
              <a:rPr lang="en-US" sz="3000" b="1" dirty="0">
                <a:ea typeface="Times New Roman" panose="02020603050405020304" pitchFamily="18" charset="0"/>
              </a:rPr>
              <a:t>sharp rise in blood </a:t>
            </a:r>
            <a:r>
              <a:rPr lang="en-US" sz="3000" b="1" dirty="0" smtClean="0">
                <a:ea typeface="Times New Roman" panose="02020603050405020304" pitchFamily="18" charset="0"/>
              </a:rPr>
              <a:t>pressure &gt;160/100 on two occasions 6hrs apart</a:t>
            </a:r>
          </a:p>
          <a:p>
            <a:pPr marL="1943100" lvl="4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3000" b="1" dirty="0" smtClean="0">
                <a:ea typeface="Times New Roman" panose="02020603050405020304" pitchFamily="18" charset="0"/>
              </a:rPr>
              <a:t>Diminished </a:t>
            </a:r>
            <a:r>
              <a:rPr lang="en-US" sz="3000" b="1" dirty="0">
                <a:ea typeface="Times New Roman" panose="02020603050405020304" pitchFamily="18" charset="0"/>
              </a:rPr>
              <a:t>urinary </a:t>
            </a:r>
            <a:r>
              <a:rPr lang="en-US" sz="3000" b="1" dirty="0" smtClean="0">
                <a:ea typeface="Times New Roman" panose="02020603050405020304" pitchFamily="18" charset="0"/>
              </a:rPr>
              <a:t>output ( less than 400mls in 24 hours)</a:t>
            </a:r>
          </a:p>
          <a:p>
            <a:pPr marL="1943100" lvl="4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3000" b="1" dirty="0" smtClean="0">
                <a:ea typeface="Times New Roman" panose="02020603050405020304" pitchFamily="18" charset="0"/>
              </a:rPr>
              <a:t>Increased proteinuria +++ or 1gm/l in 24 hours</a:t>
            </a:r>
          </a:p>
          <a:p>
            <a:pPr marL="1943100" lvl="4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3000" b="1" dirty="0" smtClean="0">
                <a:ea typeface="Times New Roman" panose="02020603050405020304" pitchFamily="18" charset="0"/>
              </a:rPr>
              <a:t>Severe </a:t>
            </a:r>
            <a:r>
              <a:rPr lang="en-US" sz="3000" b="1" dirty="0">
                <a:ea typeface="Times New Roman" panose="02020603050405020304" pitchFamily="18" charset="0"/>
              </a:rPr>
              <a:t>persistent frontal </a:t>
            </a:r>
            <a:r>
              <a:rPr lang="en-US" sz="3000" b="1" dirty="0" smtClean="0">
                <a:ea typeface="Times New Roman" panose="02020603050405020304" pitchFamily="18" charset="0"/>
              </a:rPr>
              <a:t> or occipital headache</a:t>
            </a:r>
          </a:p>
          <a:p>
            <a:pPr marL="1943100" lvl="4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3000" b="1" dirty="0" smtClean="0">
                <a:ea typeface="Times New Roman" panose="02020603050405020304" pitchFamily="18" charset="0"/>
              </a:rPr>
              <a:t>Drowsiness </a:t>
            </a:r>
            <a:r>
              <a:rPr lang="en-US" sz="3000" b="1" dirty="0">
                <a:ea typeface="Times New Roman" panose="02020603050405020304" pitchFamily="18" charset="0"/>
              </a:rPr>
              <a:t>or confusion (due to cerebral </a:t>
            </a:r>
            <a:r>
              <a:rPr lang="en-US" sz="3000" b="1" dirty="0" err="1" smtClean="0">
                <a:ea typeface="Times New Roman" panose="02020603050405020304" pitchFamily="18" charset="0"/>
              </a:rPr>
              <a:t>oedema</a:t>
            </a:r>
            <a:r>
              <a:rPr lang="en-US" sz="3000" b="1" dirty="0" smtClean="0">
                <a:ea typeface="Times New Roman" panose="02020603050405020304" pitchFamily="18" charset="0"/>
              </a:rPr>
              <a:t>)</a:t>
            </a:r>
          </a:p>
          <a:p>
            <a:pPr marL="1943100" lvl="4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3000" b="1" dirty="0" smtClean="0">
                <a:ea typeface="Times New Roman" panose="02020603050405020304" pitchFamily="18" charset="0"/>
              </a:rPr>
              <a:t>Blurring </a:t>
            </a:r>
            <a:r>
              <a:rPr lang="en-US" sz="3000" b="1" dirty="0">
                <a:ea typeface="Times New Roman" panose="02020603050405020304" pitchFamily="18" charset="0"/>
              </a:rPr>
              <a:t>of vision or flashing lights (due to retinal </a:t>
            </a:r>
            <a:r>
              <a:rPr lang="en-US" sz="3000" b="1" dirty="0" err="1" smtClean="0">
                <a:ea typeface="Times New Roman" panose="02020603050405020304" pitchFamily="18" charset="0"/>
              </a:rPr>
              <a:t>oedema</a:t>
            </a:r>
            <a:r>
              <a:rPr lang="en-US" sz="3000" b="1" dirty="0" smtClean="0">
                <a:ea typeface="Times New Roman" panose="02020603050405020304" pitchFamily="18" charset="0"/>
              </a:rPr>
              <a:t>)</a:t>
            </a:r>
          </a:p>
          <a:p>
            <a:pPr marL="1943100" lvl="4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3000" b="1" dirty="0" smtClean="0">
                <a:ea typeface="Times New Roman" panose="02020603050405020304" pitchFamily="18" charset="0"/>
              </a:rPr>
              <a:t>Nausea </a:t>
            </a:r>
            <a:r>
              <a:rPr lang="en-US" sz="3000" b="1" dirty="0">
                <a:ea typeface="Times New Roman" panose="02020603050405020304" pitchFamily="18" charset="0"/>
              </a:rPr>
              <a:t>and </a:t>
            </a:r>
            <a:r>
              <a:rPr lang="en-US" sz="3000" b="1" dirty="0" smtClean="0">
                <a:ea typeface="Times New Roman" panose="02020603050405020304" pitchFamily="18" charset="0"/>
              </a:rPr>
              <a:t>vomiting</a:t>
            </a:r>
          </a:p>
          <a:p>
            <a:pPr marL="1943100" lvl="4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3000" b="1" dirty="0" smtClean="0">
                <a:ea typeface="Times New Roman" panose="02020603050405020304" pitchFamily="18" charset="0"/>
              </a:rPr>
              <a:t>Epigastric </a:t>
            </a:r>
            <a:r>
              <a:rPr lang="en-US" sz="3000" b="1" dirty="0">
                <a:ea typeface="Times New Roman" panose="02020603050405020304" pitchFamily="18" charset="0"/>
              </a:rPr>
              <a:t>pain which the mother may interpret as indigestion (due to </a:t>
            </a:r>
            <a:r>
              <a:rPr lang="en-US" sz="3000" b="1" dirty="0" err="1">
                <a:ea typeface="Times New Roman" panose="02020603050405020304" pitchFamily="18" charset="0"/>
              </a:rPr>
              <a:t>oedema</a:t>
            </a:r>
            <a:r>
              <a:rPr lang="en-US" sz="3000" b="1" dirty="0">
                <a:ea typeface="Times New Roman" panose="02020603050405020304" pitchFamily="18" charset="0"/>
              </a:rPr>
              <a:t> of the liver)</a:t>
            </a:r>
          </a:p>
          <a:p>
            <a:pPr lvl="1" indent="-4572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3000" dirty="0">
                <a:ea typeface="Times New Roman" panose="02020603050405020304" pitchFamily="18" charset="0"/>
              </a:rPr>
              <a:t>Should a mother present to your clinic with these signs, give her an anticonvulsant and refer to hospital immediately for further management. </a:t>
            </a:r>
            <a:endParaRPr lang="en-US" sz="3000" dirty="0" smtClean="0">
              <a:ea typeface="Times New Roman" panose="02020603050405020304" pitchFamily="18" charset="0"/>
            </a:endParaRPr>
          </a:p>
          <a:p>
            <a:pPr lvl="1" indent="-4572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3000" dirty="0" smtClean="0">
                <a:ea typeface="Times New Roman" panose="02020603050405020304" pitchFamily="18" charset="0"/>
              </a:rPr>
              <a:t>In </a:t>
            </a:r>
            <a:r>
              <a:rPr lang="en-US" sz="3000" dirty="0">
                <a:ea typeface="Times New Roman" panose="02020603050405020304" pitchFamily="18" charset="0"/>
              </a:rPr>
              <a:t>the hospital, the midwife should summon the </a:t>
            </a:r>
            <a:r>
              <a:rPr lang="en-US" sz="3000" dirty="0" smtClean="0">
                <a:ea typeface="Times New Roman" panose="02020603050405020304" pitchFamily="18" charset="0"/>
              </a:rPr>
              <a:t>doctor </a:t>
            </a:r>
            <a:r>
              <a:rPr lang="en-US" sz="3000" dirty="0">
                <a:ea typeface="Times New Roman" panose="02020603050405020304" pitchFamily="18" charset="0"/>
              </a:rPr>
              <a:t>immediately.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7922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8789"/>
            <a:ext cx="10515600" cy="99167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+mn-lt"/>
              </a:rPr>
              <a:t>7. Eclampsia </a:t>
            </a:r>
            <a:endParaRPr lang="en-US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0766"/>
            <a:ext cx="10515600" cy="4876197"/>
          </a:xfrm>
        </p:spPr>
        <p:txBody>
          <a:bodyPr/>
          <a:lstStyle/>
          <a:p>
            <a:pPr lvl="2" indent="-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</a:rPr>
              <a:t>Eclampsia is an acute condition characterised by convulsions and coma. </a:t>
            </a:r>
            <a:r>
              <a:rPr lang="en-US" sz="2800" dirty="0" smtClean="0">
                <a:ea typeface="Times New Roman" panose="02020603050405020304" pitchFamily="18" charset="0"/>
              </a:rPr>
              <a:t>Or</a:t>
            </a:r>
          </a:p>
          <a:p>
            <a:pPr lvl="2" indent="-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Eclampsia is a complication of severe pre-</a:t>
            </a:r>
            <a:r>
              <a:rPr lang="en-US" sz="2800" dirty="0" err="1" smtClean="0">
                <a:ea typeface="Times New Roman" panose="02020603050405020304" pitchFamily="18" charset="0"/>
              </a:rPr>
              <a:t>eclamsia</a:t>
            </a:r>
            <a:r>
              <a:rPr lang="en-US" sz="2800" dirty="0" smtClean="0">
                <a:ea typeface="Times New Roman" panose="02020603050405020304" pitchFamily="18" charset="0"/>
              </a:rPr>
              <a:t> and is characterised by convulsions and coma. </a:t>
            </a:r>
          </a:p>
          <a:p>
            <a:pPr lvl="2" indent="-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The </a:t>
            </a:r>
            <a:r>
              <a:rPr lang="en-US" sz="2800" dirty="0">
                <a:ea typeface="Times New Roman" panose="02020603050405020304" pitchFamily="18" charset="0"/>
              </a:rPr>
              <a:t>incidence of eclampsia is 0.2 to 0.5% of all pregnancies. </a:t>
            </a:r>
            <a:endParaRPr lang="en-US" sz="2800" dirty="0" smtClean="0">
              <a:ea typeface="Times New Roman" panose="02020603050405020304" pitchFamily="18" charset="0"/>
            </a:endParaRPr>
          </a:p>
          <a:p>
            <a:pPr lvl="2" indent="-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It </a:t>
            </a:r>
            <a:r>
              <a:rPr lang="en-US" sz="2800" dirty="0">
                <a:ea typeface="Times New Roman" panose="02020603050405020304" pitchFamily="18" charset="0"/>
              </a:rPr>
              <a:t>can occur in the </a:t>
            </a:r>
            <a:r>
              <a:rPr lang="en-US" sz="2800" b="1" dirty="0">
                <a:ea typeface="Times New Roman" panose="02020603050405020304" pitchFamily="18" charset="0"/>
              </a:rPr>
              <a:t>antenatal period </a:t>
            </a:r>
            <a:r>
              <a:rPr lang="en-US" sz="2800" dirty="0">
                <a:ea typeface="Times New Roman" panose="02020603050405020304" pitchFamily="18" charset="0"/>
              </a:rPr>
              <a:t>at the rate of about 20%; during the </a:t>
            </a:r>
            <a:r>
              <a:rPr lang="en-US" sz="2800" b="1" dirty="0" err="1">
                <a:ea typeface="Times New Roman" panose="02020603050405020304" pitchFamily="18" charset="0"/>
              </a:rPr>
              <a:t>intrapartum</a:t>
            </a:r>
            <a:r>
              <a:rPr lang="en-US" sz="2800" b="1" dirty="0">
                <a:ea typeface="Times New Roman" panose="02020603050405020304" pitchFamily="18" charset="0"/>
              </a:rPr>
              <a:t> period </a:t>
            </a:r>
            <a:r>
              <a:rPr lang="en-US" sz="2800" dirty="0">
                <a:ea typeface="Times New Roman" panose="02020603050405020304" pitchFamily="18" charset="0"/>
              </a:rPr>
              <a:t>at the rate of about 25% and during the </a:t>
            </a:r>
            <a:r>
              <a:rPr lang="en-US" sz="2800" b="1" dirty="0">
                <a:ea typeface="Times New Roman" panose="02020603050405020304" pitchFamily="18" charset="0"/>
              </a:rPr>
              <a:t>postnatal period </a:t>
            </a:r>
            <a:r>
              <a:rPr lang="en-US" sz="2800" dirty="0">
                <a:ea typeface="Times New Roman" panose="02020603050405020304" pitchFamily="18" charset="0"/>
              </a:rPr>
              <a:t>within the first few hours after delivery (35</a:t>
            </a:r>
            <a:r>
              <a:rPr lang="en-US" sz="2800" dirty="0" smtClean="0">
                <a:ea typeface="Times New Roman" panose="02020603050405020304" pitchFamily="18" charset="0"/>
              </a:rPr>
              <a:t>%).</a:t>
            </a:r>
          </a:p>
          <a:p>
            <a:pPr lvl="2" indent="-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A midwife should be able to preserve life of the mother until help comes</a:t>
            </a:r>
            <a:endParaRPr lang="en-US" sz="2800" dirty="0"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1500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685" y="120427"/>
            <a:ext cx="10515600" cy="81973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+mn-lt"/>
              </a:rPr>
              <a:t>Signs and symptoms of  eclampsia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8946"/>
            <a:ext cx="10515600" cy="5108017"/>
          </a:xfrm>
        </p:spPr>
        <p:txBody>
          <a:bodyPr>
            <a:normAutofit fontScale="92500" lnSpcReduction="10000"/>
          </a:bodyPr>
          <a:lstStyle/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ea typeface="Times New Roman" panose="02020603050405020304" pitchFamily="18" charset="0"/>
              </a:rPr>
              <a:t>The prodromal signs of eclampsia are those we have described as serious signs of pre-eclampsia. </a:t>
            </a:r>
            <a:endParaRPr lang="en-US" sz="3000" dirty="0" smtClean="0">
              <a:ea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dirty="0" smtClean="0">
                <a:ea typeface="Times New Roman" panose="02020603050405020304" pitchFamily="18" charset="0"/>
              </a:rPr>
              <a:t>The </a:t>
            </a:r>
            <a:r>
              <a:rPr lang="en-US" sz="3000" dirty="0">
                <a:ea typeface="Times New Roman" panose="02020603050405020304" pitchFamily="18" charset="0"/>
              </a:rPr>
              <a:t>more immediate precursors of eclampsia are </a:t>
            </a:r>
            <a:r>
              <a:rPr lang="en-US" sz="3000" b="1" dirty="0">
                <a:ea typeface="Times New Roman" panose="02020603050405020304" pitchFamily="18" charset="0"/>
              </a:rPr>
              <a:t>vomiting, intense headache and epigastric pain</a:t>
            </a:r>
            <a:r>
              <a:rPr lang="en-US" sz="3000" b="1" dirty="0" smtClean="0">
                <a:ea typeface="Times New Roman" panose="02020603050405020304" pitchFamily="18" charset="0"/>
              </a:rPr>
              <a:t>.</a:t>
            </a:r>
          </a:p>
          <a:p>
            <a:pPr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There </a:t>
            </a:r>
            <a:r>
              <a:rPr lang="en-US" sz="3000" dirty="0">
                <a:solidFill>
                  <a:srgbClr val="000000"/>
                </a:solidFill>
                <a:ea typeface="Times New Roman" panose="02020603050405020304" pitchFamily="18" charset="0"/>
              </a:rPr>
              <a:t>are four stages of an eclampsia fit</a:t>
            </a:r>
            <a:r>
              <a:rPr lang="en-US" sz="3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  <a:r>
              <a:rPr lang="en-US" sz="3000" b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</a:p>
          <a:p>
            <a:pPr marL="1943100" lvl="4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600" b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Premonitory stage </a:t>
            </a:r>
          </a:p>
          <a:p>
            <a:pPr marL="1943100" lvl="4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600" b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Tonic stage</a:t>
            </a:r>
          </a:p>
          <a:p>
            <a:pPr marL="1943100" lvl="4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600" b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Chronic stage</a:t>
            </a:r>
          </a:p>
          <a:p>
            <a:pPr marL="1943100" lvl="4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600" b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Coma stage</a:t>
            </a:r>
            <a:r>
              <a:rPr lang="en-US" sz="2600" b="1" dirty="0" smtClean="0">
                <a:solidFill>
                  <a:srgbClr val="990000"/>
                </a:solidFill>
                <a:ea typeface="Times New Roman" panose="02020603050405020304" pitchFamily="18" charset="0"/>
              </a:rPr>
              <a:t> </a:t>
            </a:r>
            <a:endParaRPr lang="en-US" sz="2600" b="1" dirty="0" smtClean="0">
              <a:ea typeface="Times New Roman" panose="02020603050405020304" pitchFamily="18" charset="0"/>
            </a:endParaRPr>
          </a:p>
          <a:p>
            <a:pPr marL="514350" marR="0" indent="-514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000" b="1" dirty="0">
                <a:ea typeface="Times New Roman" panose="02020603050405020304" pitchFamily="18" charset="0"/>
              </a:rPr>
              <a:t> </a:t>
            </a:r>
            <a:r>
              <a:rPr lang="en-US" sz="3000" b="1" dirty="0" smtClean="0">
                <a:ea typeface="Times New Roman" panose="02020603050405020304" pitchFamily="18" charset="0"/>
              </a:rPr>
              <a:t>Premonitory </a:t>
            </a:r>
            <a:r>
              <a:rPr lang="en-US" sz="3000" b="1" dirty="0">
                <a:ea typeface="Times New Roman" panose="02020603050405020304" pitchFamily="18" charset="0"/>
              </a:rPr>
              <a:t>stage</a:t>
            </a:r>
            <a:r>
              <a:rPr lang="en-US" sz="3000" dirty="0">
                <a:ea typeface="Times New Roman" panose="02020603050405020304" pitchFamily="18" charset="0"/>
              </a:rPr>
              <a:t>, which lasts 10 to 20 seconds. </a:t>
            </a:r>
            <a:endParaRPr lang="en-US" sz="3000" dirty="0" smtClean="0">
              <a:ea typeface="Times New Roman" panose="02020603050405020304" pitchFamily="18" charset="0"/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The </a:t>
            </a:r>
            <a:r>
              <a:rPr lang="en-US" sz="2800" dirty="0">
                <a:ea typeface="Times New Roman" panose="02020603050405020304" pitchFamily="18" charset="0"/>
              </a:rPr>
              <a:t>mother is </a:t>
            </a:r>
            <a:r>
              <a:rPr lang="en-US" sz="2800" dirty="0" smtClean="0">
                <a:ea typeface="Times New Roman" panose="02020603050405020304" pitchFamily="18" charset="0"/>
              </a:rPr>
              <a:t>restless and </a:t>
            </a:r>
            <a:r>
              <a:rPr lang="en-US" sz="2800" dirty="0">
                <a:ea typeface="Times New Roman" panose="02020603050405020304" pitchFamily="18" charset="0"/>
              </a:rPr>
              <a:t>rapid eye movements can be noted. </a:t>
            </a:r>
            <a:endParaRPr lang="en-US" sz="2800" dirty="0" smtClean="0">
              <a:ea typeface="Times New Roman" panose="02020603050405020304" pitchFamily="18" charset="0"/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The </a:t>
            </a:r>
            <a:r>
              <a:rPr lang="en-US" sz="2800" dirty="0">
                <a:ea typeface="Times New Roman" panose="02020603050405020304" pitchFamily="18" charset="0"/>
              </a:rPr>
              <a:t>head may be drawn to one side, twitching of the facial muscles may occur, and the mother is not aware of </a:t>
            </a:r>
            <a:r>
              <a:rPr lang="en-US" sz="2800" dirty="0" smtClean="0">
                <a:ea typeface="Times New Roman" panose="02020603050405020304" pitchFamily="18" charset="0"/>
              </a:rPr>
              <a:t>what </a:t>
            </a:r>
            <a:r>
              <a:rPr lang="en-US" sz="2800" dirty="0">
                <a:ea typeface="Times New Roman" panose="02020603050405020304" pitchFamily="18" charset="0"/>
              </a:rPr>
              <a:t>is happening.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endParaRPr lang="en-US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4452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28033"/>
            <a:ext cx="10515600" cy="96591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+mn-lt"/>
              </a:rPr>
              <a:t>Stages of </a:t>
            </a:r>
            <a:r>
              <a:rPr lang="en-US" dirty="0">
                <a:solidFill>
                  <a:srgbClr val="00B0F0"/>
                </a:solidFill>
                <a:latin typeface="+mn-lt"/>
              </a:rPr>
              <a:t>E</a:t>
            </a:r>
            <a:r>
              <a:rPr lang="en-US" dirty="0" smtClean="0">
                <a:solidFill>
                  <a:srgbClr val="00B0F0"/>
                </a:solidFill>
                <a:latin typeface="+mn-lt"/>
              </a:rPr>
              <a:t>clampsia fit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856" y="1738648"/>
            <a:ext cx="9800823" cy="4893972"/>
          </a:xfrm>
        </p:spPr>
        <p:txBody>
          <a:bodyPr>
            <a:normAutofit/>
          </a:bodyPr>
          <a:lstStyle/>
          <a:p>
            <a:pPr marL="285750" marR="0" indent="-51435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r>
              <a:rPr lang="en-US" b="1" dirty="0">
                <a:ea typeface="Times New Roman" panose="02020603050405020304" pitchFamily="18" charset="0"/>
              </a:rPr>
              <a:t>The tonic stage </a:t>
            </a:r>
            <a:r>
              <a:rPr lang="en-US" dirty="0">
                <a:ea typeface="Times New Roman" panose="02020603050405020304" pitchFamily="18" charset="0"/>
              </a:rPr>
              <a:t>lasts 10 to 20 seconds. </a:t>
            </a:r>
            <a:endParaRPr lang="en-US" dirty="0" smtClean="0">
              <a:ea typeface="Times New Roman" panose="02020603050405020304" pitchFamily="18" charset="0"/>
            </a:endParaRPr>
          </a:p>
          <a:p>
            <a:pPr marL="1428750" lvl="3" indent="-28575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The </a:t>
            </a:r>
            <a:r>
              <a:rPr lang="en-US" sz="2800" dirty="0">
                <a:ea typeface="Times New Roman" panose="02020603050405020304" pitchFamily="18" charset="0"/>
              </a:rPr>
              <a:t>muscles of the mother's body go into spasms and become rigid</a:t>
            </a:r>
            <a:r>
              <a:rPr lang="en-US" sz="2800" dirty="0" smtClean="0">
                <a:ea typeface="Times New Roman" panose="02020603050405020304" pitchFamily="18" charset="0"/>
              </a:rPr>
              <a:t>.</a:t>
            </a:r>
          </a:p>
          <a:p>
            <a:pPr marL="1428750" lvl="3" indent="-28575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 </a:t>
            </a:r>
            <a:r>
              <a:rPr lang="en-US" sz="2800" dirty="0">
                <a:ea typeface="Times New Roman" panose="02020603050405020304" pitchFamily="18" charset="0"/>
              </a:rPr>
              <a:t>The back may become arched and her teeth become tightly clenched. </a:t>
            </a:r>
            <a:endParaRPr lang="en-US" sz="2800" dirty="0" smtClean="0">
              <a:ea typeface="Times New Roman" panose="02020603050405020304" pitchFamily="18" charset="0"/>
            </a:endParaRPr>
          </a:p>
          <a:p>
            <a:pPr marL="1428750" lvl="3" indent="-28575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The </a:t>
            </a:r>
            <a:r>
              <a:rPr lang="en-US" sz="2800" dirty="0">
                <a:ea typeface="Times New Roman" panose="02020603050405020304" pitchFamily="18" charset="0"/>
              </a:rPr>
              <a:t>eyes appear like they are staring and her diaphragm goes into </a:t>
            </a:r>
            <a:r>
              <a:rPr lang="en-US" sz="2800" dirty="0" smtClean="0">
                <a:ea typeface="Times New Roman" panose="02020603050405020304" pitchFamily="18" charset="0"/>
              </a:rPr>
              <a:t>spasm.</a:t>
            </a:r>
          </a:p>
          <a:p>
            <a:pPr marL="1428750" lvl="3" indent="-28575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Respirations </a:t>
            </a:r>
            <a:r>
              <a:rPr lang="en-US" sz="2800" dirty="0">
                <a:ea typeface="Times New Roman" panose="02020603050405020304" pitchFamily="18" charset="0"/>
              </a:rPr>
              <a:t>cease and cyanosis occurs</a:t>
            </a:r>
            <a:r>
              <a:rPr lang="en-US" sz="2800" dirty="0" smtClean="0">
                <a:ea typeface="Times New Roman" panose="02020603050405020304" pitchFamily="18" charset="0"/>
              </a:rPr>
              <a:t>.</a:t>
            </a:r>
            <a:endParaRPr lang="en-US" sz="2800" dirty="0"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8984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7425"/>
            <a:ext cx="10515600" cy="927279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0B0F0"/>
                </a:solidFill>
                <a:latin typeface="Calibri" panose="020F0502020204030204"/>
              </a:rPr>
              <a:t>Stages of Eclampsia fit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71977"/>
            <a:ext cx="10515600" cy="5004986"/>
          </a:xfrm>
        </p:spPr>
        <p:txBody>
          <a:bodyPr>
            <a:normAutofit fontScale="77500" lnSpcReduction="20000"/>
          </a:bodyPr>
          <a:lstStyle/>
          <a:p>
            <a:pPr marL="514350" lvl="0" indent="-514350" algn="just">
              <a:lnSpc>
                <a:spcPct val="110000"/>
              </a:lnSpc>
              <a:spcBef>
                <a:spcPts val="0"/>
              </a:spcBef>
              <a:buFont typeface="+mj-lt"/>
              <a:buAutoNum type="arabicPeriod" startAt="2"/>
            </a:pPr>
            <a:r>
              <a:rPr lang="en-US" b="1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The </a:t>
            </a:r>
            <a:r>
              <a:rPr lang="en-US" b="1" dirty="0">
                <a:solidFill>
                  <a:prstClr val="black"/>
                </a:solidFill>
                <a:ea typeface="Times New Roman" panose="02020603050405020304" pitchFamily="18" charset="0"/>
              </a:rPr>
              <a:t>chronic stage lasts 60 to 90 seconds</a:t>
            </a:r>
            <a:r>
              <a:rPr lang="en-US" dirty="0">
                <a:solidFill>
                  <a:prstClr val="black"/>
                </a:solidFill>
                <a:ea typeface="Times New Roman" panose="02020603050405020304" pitchFamily="18" charset="0"/>
              </a:rPr>
              <a:t>. </a:t>
            </a:r>
          </a:p>
          <a:p>
            <a:pPr lvl="3" indent="-4572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There is violent contraction and intermitted relaxation of the mother's muscles causing convulsive movements. </a:t>
            </a:r>
          </a:p>
          <a:p>
            <a:pPr lvl="3" indent="-4572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There is increased salivation and foaming at the mouth. </a:t>
            </a:r>
          </a:p>
          <a:p>
            <a:pPr lvl="3" indent="-4572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The mother's face becomes congested and bloated while her features become distorted. </a:t>
            </a:r>
          </a:p>
          <a:p>
            <a:pPr lvl="3" indent="-4572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The mother becomes unconscious and breathing is </a:t>
            </a:r>
            <a:r>
              <a:rPr lang="en-US" sz="2800" dirty="0" err="1">
                <a:solidFill>
                  <a:prstClr val="black"/>
                </a:solidFill>
                <a:ea typeface="Times New Roman" panose="02020603050405020304" pitchFamily="18" charset="0"/>
              </a:rPr>
              <a:t>stertorous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 while the pulse full and bounding. </a:t>
            </a:r>
          </a:p>
          <a:p>
            <a:pPr lvl="3" indent="-45720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The convulsions subside </a:t>
            </a:r>
            <a:r>
              <a:rPr lang="en-US" sz="2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gradually.</a:t>
            </a:r>
          </a:p>
          <a:p>
            <a:pPr marL="0" lvl="0" algn="just">
              <a:lnSpc>
                <a:spcPct val="110000"/>
              </a:lnSpc>
              <a:spcBef>
                <a:spcPts val="0"/>
              </a:spcBef>
            </a:pPr>
            <a:endParaRPr lang="en-US" dirty="0">
              <a:solidFill>
                <a:prstClr val="black"/>
              </a:solidFill>
              <a:ea typeface="Times New Roman" panose="02020603050405020304" pitchFamily="18" charset="0"/>
            </a:endParaRPr>
          </a:p>
          <a:p>
            <a:pPr marL="285750" lvl="0" indent="-514350" algn="just">
              <a:lnSpc>
                <a:spcPct val="110000"/>
              </a:lnSpc>
              <a:spcBef>
                <a:spcPts val="0"/>
              </a:spcBef>
              <a:buFont typeface="+mj-lt"/>
              <a:buAutoNum type="arabicPeriod" startAt="3"/>
            </a:pPr>
            <a:r>
              <a:rPr lang="en-US" b="1" dirty="0">
                <a:solidFill>
                  <a:prstClr val="black"/>
                </a:solidFill>
                <a:ea typeface="Times New Roman" panose="02020603050405020304" pitchFamily="18" charset="0"/>
              </a:rPr>
              <a:t>T</a:t>
            </a:r>
            <a:r>
              <a:rPr lang="en-US" b="1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he </a:t>
            </a:r>
            <a:r>
              <a:rPr lang="en-US" b="1" dirty="0">
                <a:solidFill>
                  <a:prstClr val="black"/>
                </a:solidFill>
                <a:ea typeface="Times New Roman" panose="02020603050405020304" pitchFamily="18" charset="0"/>
              </a:rPr>
              <a:t>coma </a:t>
            </a:r>
            <a:r>
              <a:rPr lang="en-US" b="1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stage</a:t>
            </a:r>
          </a:p>
          <a:p>
            <a:pPr lvl="3" indent="-4572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err="1" smtClean="0">
                <a:solidFill>
                  <a:prstClr val="black"/>
                </a:solidFill>
                <a:ea typeface="Times New Roman" panose="02020603050405020304" pitchFamily="18" charset="0"/>
              </a:rPr>
              <a:t>stertorous</a:t>
            </a:r>
            <a:r>
              <a:rPr lang="en-US" sz="2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breathing continues and the coma may </a:t>
            </a:r>
            <a:r>
              <a:rPr lang="en-US" sz="2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persist 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for minutes or hours</a:t>
            </a:r>
            <a:r>
              <a:rPr lang="en-US" sz="2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.</a:t>
            </a:r>
          </a:p>
          <a:p>
            <a:pPr lvl="3" indent="-4572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prstClr val="black"/>
                </a:solidFill>
              </a:rPr>
              <a:t>Further convulsions may occur before the mother regains </a:t>
            </a:r>
            <a:r>
              <a:rPr lang="en-US" sz="2800" dirty="0" err="1" smtClean="0">
                <a:solidFill>
                  <a:prstClr val="black"/>
                </a:solidFill>
              </a:rPr>
              <a:t>conciousness</a:t>
            </a:r>
            <a:endParaRPr lang="en-US" sz="28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727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8789"/>
            <a:ext cx="10515600" cy="75985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Differential diagnosis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01521"/>
            <a:ext cx="10515600" cy="5275442"/>
          </a:xfrm>
        </p:spPr>
        <p:txBody>
          <a:bodyPr>
            <a:normAutofit fontScale="85000" lnSpcReduction="20000"/>
          </a:bodyPr>
          <a:lstStyle/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Eclampsia </a:t>
            </a: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must be differentiated from other conditions that may be associated with convulsions and coma, e.g. </a:t>
            </a:r>
            <a:endParaRPr lang="en-US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8750" lvl="3" indent="-28575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Epilepsy,</a:t>
            </a:r>
          </a:p>
          <a:p>
            <a:pPr marL="1428750" lvl="3" indent="-28575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Cerebral Malaria, </a:t>
            </a:r>
          </a:p>
          <a:p>
            <a:pPr marL="1428750" lvl="3" indent="-28575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Meningitis, </a:t>
            </a:r>
          </a:p>
          <a:p>
            <a:pPr marL="1428750" lvl="3" indent="-28575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Head Injury, </a:t>
            </a:r>
          </a:p>
          <a:p>
            <a:pPr marL="1428750" lvl="3" indent="-28575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Cerebrovascular Accident, </a:t>
            </a:r>
          </a:p>
          <a:p>
            <a:pPr marL="1428750" lvl="3" indent="-28575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Intoxication (Alcohol, Drugs, And Poisons),</a:t>
            </a:r>
          </a:p>
          <a:p>
            <a:pPr marL="1428750" lvl="3" indent="-28575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Drug Withdrawal, </a:t>
            </a:r>
          </a:p>
          <a:p>
            <a:pPr marL="1428750" lvl="3" indent="-28575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Metabolic Disorders, </a:t>
            </a:r>
          </a:p>
          <a:p>
            <a:pPr marL="1428750" lvl="3" indent="-28575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Water Intoxication, </a:t>
            </a:r>
          </a:p>
          <a:p>
            <a:pPr marL="1428750" lvl="3" indent="-28575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Encephalitis, </a:t>
            </a:r>
          </a:p>
          <a:p>
            <a:pPr marL="1428750" lvl="3" indent="-28575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Hypertensive Encephalopathy,</a:t>
            </a:r>
          </a:p>
          <a:p>
            <a:pPr marL="1428750" lvl="3" indent="-28575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Hysteria.</a:t>
            </a:r>
            <a:endParaRPr lang="en-US" sz="2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6981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4318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Diagnosis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3037"/>
            <a:ext cx="10515600" cy="522392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From clinical feature and protein in urine (convulsions, coma ,protein in urine and BP may be high or normal)</a:t>
            </a:r>
            <a:endParaRPr lang="en-US" dirty="0"/>
          </a:p>
          <a:p>
            <a:pPr marL="0" marR="0" lvl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smtClean="0"/>
              <a:t>Investigations </a:t>
            </a:r>
            <a:r>
              <a:rPr lang="en-US" b="1" dirty="0" smtClean="0"/>
              <a:t>: </a:t>
            </a:r>
            <a:r>
              <a:rPr lang="en-US" sz="2800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Laboratory </a:t>
            </a: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Studies</a:t>
            </a:r>
            <a:endParaRPr lang="en-US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CBC count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and peripheral smear 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Liver function tests: 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Transaminase levels are elevated from hepatocellular injury and in HELLP syndrome.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Serum creatinine level: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Levels are elevated due to decreased intravascular volume and decreased glomerular filtration rate (GFR).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Urinalysis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- Proteinuria is one of the diagnostic criteria for preeclampsia.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b="1" dirty="0" smtClean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9439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51515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solidFill>
                  <a:srgbClr val="00B0F0"/>
                </a:solidFill>
                <a:latin typeface="+mn-lt"/>
              </a:rPr>
              <a:t>invetigations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18186"/>
            <a:ext cx="10515600" cy="5950039"/>
          </a:xfrm>
        </p:spPr>
        <p:txBody>
          <a:bodyPr>
            <a:normAutofit fontScale="92500"/>
          </a:bodyPr>
          <a:lstStyle/>
          <a:p>
            <a:pPr lvl="1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3000" dirty="0">
                <a:ea typeface="Times New Roman" panose="02020603050405020304" pitchFamily="18" charset="0"/>
                <a:cs typeface="Times New Roman" panose="02020603050405020304" pitchFamily="18" charset="0"/>
              </a:rPr>
              <a:t>Significant proteinuria defining preeclampsia is 300 mg or more of protein in a 24-hour urine sample.</a:t>
            </a:r>
            <a:endParaRPr lang="en-US" sz="3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3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Proteinuria </a:t>
            </a:r>
            <a:r>
              <a:rPr lang="en-US" sz="3000" dirty="0">
                <a:ea typeface="Times New Roman" panose="02020603050405020304" pitchFamily="18" charset="0"/>
                <a:cs typeface="Times New Roman" panose="02020603050405020304" pitchFamily="18" charset="0"/>
              </a:rPr>
              <a:t>suggestive of preeclampsia is greater than or equal to 1+ protein on urine dipstick or 300 mg/L or more on urine dipstick.</a:t>
            </a:r>
            <a:endParaRPr lang="en-US" sz="3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3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Abnormal coagulation profile</a:t>
            </a:r>
            <a:r>
              <a:rPr lang="en-US" sz="3000" dirty="0">
                <a:ea typeface="Times New Roman" panose="02020603050405020304" pitchFamily="18" charset="0"/>
                <a:cs typeface="Times New Roman" panose="02020603050405020304" pitchFamily="18" charset="0"/>
              </a:rPr>
              <a:t>: Prothrombin Time and a Partial </a:t>
            </a:r>
            <a:r>
              <a:rPr lang="en-US" sz="30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Thromboplastin</a:t>
            </a:r>
            <a:r>
              <a:rPr lang="en-US" sz="3000" dirty="0">
                <a:ea typeface="Times New Roman" panose="02020603050405020304" pitchFamily="18" charset="0"/>
                <a:cs typeface="Times New Roman" panose="02020603050405020304" pitchFamily="18" charset="0"/>
              </a:rPr>
              <a:t> Time are elevated.</a:t>
            </a:r>
            <a:endParaRPr lang="en-US" sz="3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3000" dirty="0">
                <a:ea typeface="Times New Roman" panose="02020603050405020304" pitchFamily="18" charset="0"/>
                <a:cs typeface="Times New Roman" panose="02020603050405020304" pitchFamily="18" charset="0"/>
              </a:rPr>
              <a:t>Disseminated intravascular coagulopathy testing will show fibrin split products and decreased fibrinogen levels.</a:t>
            </a:r>
            <a:endParaRPr lang="en-US" sz="3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3000" dirty="0">
                <a:ea typeface="Times New Roman" panose="02020603050405020304" pitchFamily="18" charset="0"/>
                <a:cs typeface="Times New Roman" panose="02020603050405020304" pitchFamily="18" charset="0"/>
              </a:rPr>
              <a:t>Uric acid </a:t>
            </a:r>
            <a:r>
              <a:rPr lang="en-US" sz="30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Hyperuricemia</a:t>
            </a:r>
            <a:r>
              <a:rPr lang="en-US" sz="3000" dirty="0">
                <a:ea typeface="Times New Roman" panose="02020603050405020304" pitchFamily="18" charset="0"/>
                <a:cs typeface="Times New Roman" panose="02020603050405020304" pitchFamily="18" charset="0"/>
              </a:rPr>
              <a:t> is one of the earliest laboratory manifestations of preeclampsia.  It has a low sensitivity, ranging from 0-55%, but a relatively high specificity, ranging from 77-95%.</a:t>
            </a:r>
            <a:endParaRPr lang="en-US" sz="3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8759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Investigations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Ultrasonography: </a:t>
            </a:r>
            <a:endParaRPr lang="en-US" b="1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This is used to assess the status of the fetus as well as to evaluate for growth restriction (typically asymmetrical IUGR).  Aside from </a:t>
            </a:r>
            <a:r>
              <a:rPr lang="en-US" sz="28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transabdominal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ultrasonography, umbilical artery Doppler ultrasonography should be performed to assess blood flow</a:t>
            </a: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6249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591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Drugs Used In Management Of Pre-eclampsia And Eclampsia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20462"/>
            <a:ext cx="10515600" cy="5241701"/>
          </a:xfrm>
        </p:spPr>
        <p:txBody>
          <a:bodyPr>
            <a:normAutofit/>
          </a:bodyPr>
          <a:lstStyle/>
          <a:p>
            <a:pPr lvl="2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Magnesium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sulphate is the first-line treatment of prevention of primary and recurrent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eclamptic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seizures. </a:t>
            </a:r>
            <a:endParaRPr lang="en-US" sz="28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eclamptic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seizures: Diazepam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and phenytoin may be used as second-line agents. </a:t>
            </a:r>
            <a:endParaRPr lang="en-US" sz="28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the setting of severe hypertension (systolic BP, &gt;160 mm Hg; diastolic BP, &gt;</a:t>
            </a: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110 mm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Hg), antihypertensive treatment is recommended.  </a:t>
            </a:r>
            <a:endParaRPr lang="en-US" sz="28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Antihypertensive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treatment decreases the incidence of cerebrovascular problems but does not alter the progression of preeclampsia.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6663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8789"/>
            <a:ext cx="10515600" cy="114621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Magnesium sulphate (MagSO4)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6981"/>
            <a:ext cx="10515600" cy="4623516"/>
          </a:xfrm>
        </p:spPr>
        <p:txBody>
          <a:bodyPr>
            <a:normAutofit/>
          </a:bodyPr>
          <a:lstStyle/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2971800" algn="ctr"/>
              </a:tabLst>
            </a:pPr>
            <a:r>
              <a:rPr lang="en-US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Magnesium sulphate: </a:t>
            </a:r>
            <a:r>
              <a:rPr lang="en-US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first line treatment fo</a:t>
            </a:r>
            <a:r>
              <a:rPr lang="en-US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seizure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indent="-4572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This works by antagonizing calcium channels of smooth muscle. </a:t>
            </a:r>
            <a:endParaRPr lang="en-US" sz="28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indent="-4572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Administer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IV/IM for seizure prophylaxis in preeclampsia. </a:t>
            </a:r>
            <a:endParaRPr lang="en-US" sz="28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indent="-4572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IV for quicker onset of action in true eclampsia.  </a:t>
            </a:r>
            <a:endParaRPr lang="en-US" sz="28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8150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0153"/>
            <a:ext cx="10515600" cy="78561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Magnesium </a:t>
            </a:r>
            <a:r>
              <a:rPr lang="en-US" dirty="0" err="1">
                <a:solidFill>
                  <a:srgbClr val="00B0F0"/>
                </a:solidFill>
              </a:rPr>
              <a:t>sulphate</a:t>
            </a:r>
            <a:r>
              <a:rPr lang="en-US" dirty="0">
                <a:solidFill>
                  <a:srgbClr val="00B0F0"/>
                </a:solidFill>
              </a:rPr>
              <a:t> (</a:t>
            </a:r>
            <a:r>
              <a:rPr lang="en-US" dirty="0" smtClean="0">
                <a:solidFill>
                  <a:srgbClr val="00B0F0"/>
                </a:solidFill>
              </a:rPr>
              <a:t>MGSO4</a:t>
            </a:r>
            <a:r>
              <a:rPr lang="en-US" dirty="0">
                <a:solidFill>
                  <a:srgbClr val="00B0F0"/>
                </a:solidFill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365" y="811369"/>
            <a:ext cx="11333409" cy="5550795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Magnesium </a:t>
            </a:r>
            <a:r>
              <a:rPr lang="en-US" b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sulphate</a:t>
            </a:r>
            <a:r>
              <a:rPr lang="en-US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schedules for severe pre-</a:t>
            </a:r>
            <a:r>
              <a:rPr lang="en-US" b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eclampsia</a:t>
            </a:r>
            <a:r>
              <a:rPr lang="en-US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eclampsia</a:t>
            </a:r>
            <a:r>
              <a:rPr lang="en-US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Loading Dose</a:t>
            </a:r>
            <a:endParaRPr lang="en-US" b="1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lvl="2" indent="-3429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Magnesium </a:t>
            </a:r>
            <a:r>
              <a:rPr lang="en-US" sz="24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sulphate</a:t>
            </a:r>
            <a:r>
              <a:rPr lang="en-US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20% Solution, 4g IV over 5 minutes</a:t>
            </a:r>
            <a:endParaRPr lang="en-US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lvl="2" indent="-3429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Follow promptly with 10g of 50% magnesium </a:t>
            </a:r>
            <a:r>
              <a:rPr lang="en-US" sz="24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sulphate</a:t>
            </a:r>
            <a:r>
              <a:rPr lang="en-US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solution, 5g in each buttock as deep IM injection with 1mL of 2% lignocaine in the same syringe</a:t>
            </a:r>
            <a:endParaRPr lang="en-US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lvl="2" indent="-3429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Ensure that aseptic technique is practiced when giving magnesium </a:t>
            </a:r>
            <a:r>
              <a:rPr lang="en-US" sz="24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sulphate</a:t>
            </a:r>
            <a:r>
              <a:rPr lang="en-US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deep IM injection.</a:t>
            </a:r>
          </a:p>
          <a:p>
            <a:pPr marL="1028700" lvl="2" indent="-3429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Warn the woman that a feeling of warmth will be felt when magnesium </a:t>
            </a:r>
            <a:r>
              <a:rPr lang="en-US" sz="24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sulphate</a:t>
            </a:r>
            <a:r>
              <a:rPr lang="en-US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is given.</a:t>
            </a:r>
            <a:endParaRPr lang="en-US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lvl="2" indent="-3429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If convulsions occur after 15 minutes, give 2g magnesium </a:t>
            </a:r>
            <a:r>
              <a:rPr lang="en-US" sz="24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sulphate</a:t>
            </a:r>
            <a:r>
              <a:rPr lang="en-US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(50% solution) IV over 5 minutes</a:t>
            </a:r>
            <a:endParaRPr lang="en-US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0656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5911"/>
            <a:ext cx="10515600" cy="1068946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+mn-lt"/>
              </a:rPr>
              <a:t>MGSO4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9251"/>
            <a:ext cx="10515600" cy="4927712"/>
          </a:xfrm>
        </p:spPr>
        <p:txBody>
          <a:bodyPr/>
          <a:lstStyle/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Maintenance Dose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indent="-4572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Give 5g magnesium sulphate (50% solution) + 1 mL lignocaine 2% IM every 4 hours into alternate buttocks. </a:t>
            </a:r>
            <a:endParaRPr lang="en-US" sz="28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indent="-4572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Continue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treatment with magnesium </a:t>
            </a: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sulphate 4houry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for 24 hours after delivery or the last convulsion, whichever occurs last.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indent="-4572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If 50% solution is not available, give 1g of 20% magnesium sulphate solution IV every hour by continuous </a:t>
            </a: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infusion.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3895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3031"/>
            <a:ext cx="10515600" cy="91440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F0"/>
                </a:solidFill>
                <a:latin typeface="+mn-lt"/>
              </a:rPr>
              <a:t>Nursing responsibility on a patient with </a:t>
            </a:r>
            <a:r>
              <a:rPr lang="en-US" dirty="0" smtClean="0">
                <a:solidFill>
                  <a:srgbClr val="00B0F0"/>
                </a:solidFill>
                <a:latin typeface="+mn-lt"/>
              </a:rPr>
              <a:t>MGSO4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335" y="1043188"/>
            <a:ext cx="11552350" cy="5473521"/>
          </a:xfrm>
        </p:spPr>
        <p:txBody>
          <a:bodyPr>
            <a:normAutofit fontScale="92500" lnSpcReduction="20000"/>
          </a:bodyPr>
          <a:lstStyle/>
          <a:p>
            <a:pPr marL="0" marR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Before repeat administration, ensure that: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indent="-4572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Respiratory rate is at least 16 per minute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; MGSO</a:t>
            </a:r>
            <a:r>
              <a:rPr lang="en-US" sz="2800" baseline="-25000" dirty="0"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depresses the respiratory center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If respiratory rate less than 16 breaths / minute STOP magnesium and give calcium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gluconate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(10%)1 g IV over 10 minutes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indent="-4572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Monitor respirations closely and withhold or delay the administration of the drug if respiratory rate falls below 16 per minute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indent="-4572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Patellar reflexes are present;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MGSO</a:t>
            </a:r>
            <a:r>
              <a:rPr lang="en-US" sz="2800" baseline="-25000" dirty="0"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toxicity can lead to reduced deep tendon reflexes withhold or delay the administration of the drug if patellar reflexes are </a:t>
            </a: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absent</a:t>
            </a:r>
          </a:p>
          <a:p>
            <a:pPr lvl="2" indent="-4572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Urinary </a:t>
            </a: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output is at least 30 ml per hour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over preceding four hours; monitor urine output and withhold or delay the administration of the drug if Urinary output falls below 30ml per hour over the preceding 4 hours 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indent="-4572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Keep antidote ready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: calcium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gluconate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is the antidote for MGSO</a:t>
            </a:r>
            <a:r>
              <a:rPr lang="en-US" sz="2800" baseline="-25000" dirty="0"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224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MGSO4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Incase of respiratory arrest:</a:t>
            </a:r>
          </a:p>
          <a:p>
            <a:pPr marL="1028700" lvl="2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Assist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ventilation (mask and bag, anesthesia apparatus, intubation)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lvl="2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Give Calcium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gluconate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1g (10mL of 10% solution) IV slowly until calcium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gluconate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begins to antagonize the effects of magnesium sulphate and respiration begins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9358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1668"/>
            <a:ext cx="10515600" cy="105606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+mn-lt"/>
              </a:rPr>
              <a:t>Diazepam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07583"/>
            <a:ext cx="10515600" cy="5069380"/>
          </a:xfrm>
        </p:spPr>
        <p:txBody>
          <a:bodyPr>
            <a:normAutofit fontScale="85000" lnSpcReduction="20000"/>
          </a:bodyPr>
          <a:lstStyle/>
          <a:p>
            <a:pPr marL="457200" lvl="1" algn="just">
              <a:lnSpc>
                <a:spcPct val="115000"/>
              </a:lnSpc>
              <a:spcBef>
                <a:spcPts val="0"/>
              </a:spcBef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In the absence of MgSO4, diazepam is used following the regime below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algn="just">
              <a:lnSpc>
                <a:spcPct val="115000"/>
              </a:lnSpc>
              <a:spcBef>
                <a:spcPts val="0"/>
              </a:spcBef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Diazepam schedules for severe pre-eclampsia and eclampsia 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Intravenous administration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Loading dose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85900" lvl="3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Diazepam 20mg IV slowly over 2 minutes 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85900" lvl="3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If convulsions recur, repeat loading dose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Maintenance dose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85900" lvl="3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Diazepam 40mg in 500ml IV fluids (normal saline or Ringer's Lactate) titrated to keep the woman sedated but can be aroused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85900" lvl="3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Maternal respiratory depression may occur when dose exceeds 30mgs in 1 hour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85900" lvl="3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Assist ventilation (mask and bag, anesthesia apparatus, intubation), if necessary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85900" lvl="3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Do not give more than 100mg in 24 hours.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5802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88641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Diazepam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27279"/>
            <a:ext cx="10515600" cy="5550794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Rectal Administration</a:t>
            </a: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lvl="2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Give Diazepam rectally when IV access is not possible.  </a:t>
            </a:r>
            <a:endParaRPr lang="en-US" sz="24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2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loading dose is 20mg in 10ml syringe.  </a:t>
            </a:r>
            <a:endParaRPr lang="en-US" sz="24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2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Remove 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the needle, lubricate the barrel and insert the syringe into the rectum to half its length. </a:t>
            </a:r>
            <a:endParaRPr lang="en-US" sz="24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2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Discharge 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the contents and leave the syringe in place, holding the buttocks together for 10 minutes to prevent expulsion of the drug.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lvl="2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Alternatively, the drug may be instilled into the rectum through a </a:t>
            </a:r>
            <a:r>
              <a:rPr lang="en-US" sz="24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catheter.</a:t>
            </a:r>
          </a:p>
          <a:p>
            <a:pPr marL="1028700" lvl="2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dirty="0" smtClean="0">
                <a:ea typeface="Times New Roman" panose="02020603050405020304" pitchFamily="18" charset="0"/>
              </a:rPr>
              <a:t>If </a:t>
            </a:r>
            <a:r>
              <a:rPr lang="en-US" sz="2400" dirty="0">
                <a:ea typeface="Times New Roman" panose="02020603050405020304" pitchFamily="18" charset="0"/>
              </a:rPr>
              <a:t>convulsions are not controlled within 10 minutes administer an additional 10mg per hour or more, depending on the size of the woman and her clinical response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9829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0152"/>
            <a:ext cx="10515600" cy="101743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phenytoin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88642"/>
            <a:ext cx="10515600" cy="5705341"/>
          </a:xfrm>
        </p:spPr>
        <p:txBody>
          <a:bodyPr>
            <a:normAutofit fontScale="92500" lnSpcReduction="20000"/>
          </a:bodyPr>
          <a:lstStyle/>
          <a:p>
            <a:pPr marL="1028700" lvl="2" indent="-342900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Phenytoin has been used successfully in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eclamptic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seizures, but cardiac monitoring is required due to associated bradycardia and hypotension.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lvl="2" indent="-342900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Central anticonvulsant effect of phenytoin is by stabilizing neuronal activity by decreasing the ion flux across depolarizing membranes.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lvl="2" indent="-342900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Some benefits to using phenytoin are that: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lvl="2" indent="-342900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It can be continued orally for several days until the risk of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eclamptic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seizures has subsided, 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lvl="2" indent="-342900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It has established therapeutic levels that are easily tested, 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lvl="2" indent="-342900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It has no known neonatal adverse effects are associated with short-term usage.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Dosage:</a:t>
            </a:r>
            <a:endParaRPr 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lvl="2" indent="-342900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10 mg/kg loading dose infused IV no faster than 50 mg/min, followed by maintenance dose started 2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hrs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later at 5 mg/kg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7370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0153"/>
            <a:ext cx="10515600" cy="978794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+mn-lt"/>
              </a:rPr>
              <a:t>Antihypertensive 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3493"/>
            <a:ext cx="10515600" cy="4953470"/>
          </a:xfrm>
        </p:spPr>
        <p:txBody>
          <a:bodyPr>
            <a:normAutofit fontScale="85000" lnSpcReduction="20000"/>
          </a:bodyPr>
          <a:lstStyle/>
          <a:p>
            <a:pPr marL="914400" lvl="2" algn="just">
              <a:lnSpc>
                <a:spcPct val="120000"/>
              </a:lnSpc>
              <a:spcBef>
                <a:spcPts val="0"/>
              </a:spcBef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agents are used to decrease systemic resistance </a:t>
            </a: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help reverse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uteroplacental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insufficiency.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3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Hydralazine (</a:t>
            </a:r>
            <a:r>
              <a:rPr lang="en-US" sz="36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Apresoline</a:t>
            </a:r>
            <a:r>
              <a:rPr lang="en-US" sz="3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2" algn="just">
              <a:lnSpc>
                <a:spcPct val="120000"/>
              </a:lnSpc>
              <a:spcBef>
                <a:spcPts val="0"/>
              </a:spcBef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This is the </a:t>
            </a: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first-line therapy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against </a:t>
            </a: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pre-</a:t>
            </a:r>
            <a:r>
              <a:rPr lang="en-US" sz="2800" dirty="0" err="1" smtClean="0">
                <a:ea typeface="Times New Roman" panose="02020603050405020304" pitchFamily="18" charset="0"/>
                <a:cs typeface="Times New Roman" panose="02020603050405020304" pitchFamily="18" charset="0"/>
              </a:rPr>
              <a:t>eclamptic</a:t>
            </a: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hypertension. </a:t>
            </a:r>
            <a:endParaRPr lang="en-US" sz="28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algn="just">
              <a:lnSpc>
                <a:spcPct val="120000"/>
              </a:lnSpc>
              <a:spcBef>
                <a:spcPts val="0"/>
              </a:spcBef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It decreases systemic resistance through direct vasodilatation of arterioles, resulting in reflex tachycardia. </a:t>
            </a:r>
            <a:endParaRPr lang="en-US" sz="28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algn="just">
              <a:lnSpc>
                <a:spcPct val="120000"/>
              </a:lnSpc>
              <a:spcBef>
                <a:spcPts val="0"/>
              </a:spcBef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Reflex tachycardia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and resultant increased cardiac output helps reverse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uteroplacental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insufficiency, a key concern when treating hypertension in a patient with preeclampsia. Adverse effects to the fetus are uncommon.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lvl="2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Dosage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2" algn="just">
              <a:lnSpc>
                <a:spcPct val="120000"/>
              </a:lnSpc>
              <a:spcBef>
                <a:spcPts val="0"/>
              </a:spcBef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Give 5mg IV slowly over 10 mines if BP </a:t>
            </a: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&gt; or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=160/110mm Hg; repeat 5 mg </a:t>
            </a: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every 20min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to maximum of 20 mg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7760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2</a:t>
            </a:r>
            <a:r>
              <a:rPr lang="en-US" dirty="0" smtClean="0">
                <a:solidFill>
                  <a:srgbClr val="00B0F0"/>
                </a:solidFill>
                <a:latin typeface="+mn-lt"/>
              </a:rPr>
              <a:t>. Alpha –methyldopa (</a:t>
            </a:r>
            <a:r>
              <a:rPr lang="en-US" dirty="0" err="1" smtClean="0">
                <a:solidFill>
                  <a:srgbClr val="00B0F0"/>
                </a:solidFill>
                <a:latin typeface="+mn-lt"/>
              </a:rPr>
              <a:t>aldomet</a:t>
            </a:r>
            <a:r>
              <a:rPr lang="en-US" dirty="0" smtClean="0">
                <a:solidFill>
                  <a:srgbClr val="00B0F0"/>
                </a:solidFill>
              </a:rPr>
              <a:t>)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/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800" dirty="0"/>
              <a:t>Safe and well tested; </a:t>
            </a:r>
            <a:endParaRPr lang="en-US" sz="2800" dirty="0" smtClean="0"/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800" dirty="0" smtClean="0"/>
              <a:t>however</a:t>
            </a:r>
            <a:r>
              <a:rPr lang="en-US" sz="2800" dirty="0"/>
              <a:t>, it has a delayed onset of 4 to 6 hours even with I.V. administration, limiting its usefulness for hypertensive emergencies.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800" dirty="0"/>
              <a:t>Can cause somnolence (sleepiness) in some patients.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2839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B0F0"/>
                </a:solidFill>
                <a:latin typeface="Calibri" panose="020F0502020204030204"/>
              </a:rPr>
              <a:t>Antihypertensive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lvl="1" indent="-514350" algn="just">
              <a:lnSpc>
                <a:spcPct val="115000"/>
              </a:lnSpc>
              <a:spcBef>
                <a:spcPts val="0"/>
              </a:spcBef>
              <a:buFont typeface="+mj-lt"/>
              <a:buAutoNum type="arabicPeriod" startAt="2"/>
            </a:pPr>
            <a:r>
              <a:rPr lang="en-US" sz="2800" b="1" dirty="0" err="1" smtClean="0">
                <a:ea typeface="Times New Roman" panose="02020603050405020304" pitchFamily="18" charset="0"/>
                <a:cs typeface="Times New Roman" panose="02020603050405020304" pitchFamily="18" charset="0"/>
              </a:rPr>
              <a:t>Nifedipine</a:t>
            </a:r>
            <a:r>
              <a:rPr lang="en-US" sz="2800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 lvl="3" algn="just">
              <a:lnSpc>
                <a:spcPct val="115000"/>
              </a:lnSpc>
              <a:spcBef>
                <a:spcPts val="0"/>
              </a:spcBef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It relaxes coronary smooth muscle and produces coronary vasodilatation, which, in turn, improves myocardial oxygen delivery. Sublingual administration is generally safe, despite theoretical concerns.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lvl="1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Dosage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0" lvl="3" algn="just">
              <a:lnSpc>
                <a:spcPct val="115000"/>
              </a:lnSpc>
              <a:spcBef>
                <a:spcPts val="0"/>
              </a:spcBef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Initial dosage is 10 mg orally of BP &gt; or = 160/110 mm hg. One may repeat after 30 minutes as needed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1846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3712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B0F0"/>
                </a:solidFill>
                <a:latin typeface="Calibri" panose="020F0502020204030204"/>
              </a:rPr>
              <a:t>Antihypertensive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94704"/>
            <a:ext cx="10515600" cy="5241702"/>
          </a:xfrm>
        </p:spPr>
        <p:txBody>
          <a:bodyPr>
            <a:normAutofit fontScale="85000" lnSpcReduction="10000"/>
          </a:bodyPr>
          <a:lstStyle/>
          <a:p>
            <a:pPr lvl="1" indent="-457200" algn="just">
              <a:lnSpc>
                <a:spcPct val="115000"/>
              </a:lnSpc>
              <a:spcBef>
                <a:spcPts val="0"/>
              </a:spcBef>
              <a:buFont typeface="+mj-lt"/>
              <a:buAutoNum type="arabicPeriod" startAt="3"/>
            </a:pP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Labetalol 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28750" lvl="3" indent="-28575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This is the recommended second-line therapy that produces vasodilatation and decreases in systemic vascular resistance.  </a:t>
            </a:r>
            <a:endParaRPr lang="en-US" sz="28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8750" lvl="3" indent="-28575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has alpha-1 and beta-antagonist effects and beta2-agonist effects.  </a:t>
            </a:r>
            <a:endParaRPr lang="en-US" sz="28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8750" lvl="3" indent="-28575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onset of action is more rapid than hydralazine and it results in less overshoot hypotension. </a:t>
            </a:r>
            <a:endParaRPr lang="en-US" sz="28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8750" lvl="3" indent="-28575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Dosage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and duration of labetalol is more variable. Adverse effects to fetus are uncommon.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lvl="1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Dosage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28750" lvl="3" indent="-28575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Give 20mg bolus, subsequently give doses of 40mg followed by 80mg IV at 10-  20 min intervals to achieve 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28750" lvl="3" indent="-28575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BP control to a maximum of 300 mg. Labetalol may also be administered by continuous IV infusion at 1mg /kg/hr.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3675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1668"/>
            <a:ext cx="10515600" cy="824247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Management of </a:t>
            </a:r>
            <a:r>
              <a:rPr lang="en-US" dirty="0">
                <a:solidFill>
                  <a:srgbClr val="00B0F0"/>
                </a:solidFill>
              </a:rPr>
              <a:t>E</a:t>
            </a:r>
            <a:r>
              <a:rPr lang="en-US" dirty="0" smtClean="0">
                <a:solidFill>
                  <a:srgbClr val="00B0F0"/>
                </a:solidFill>
              </a:rPr>
              <a:t>clampsia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75763"/>
            <a:ext cx="10515600" cy="5301200"/>
          </a:xfrm>
        </p:spPr>
        <p:txBody>
          <a:bodyPr>
            <a:normAutofit/>
          </a:bodyPr>
          <a:lstStyle/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ea typeface="Times New Roman" panose="02020603050405020304" pitchFamily="18" charset="0"/>
              </a:rPr>
              <a:t>The aim of immediate care is to:</a:t>
            </a:r>
          </a:p>
          <a:p>
            <a:pPr lvl="2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b="1" dirty="0" smtClean="0">
                <a:ea typeface="Times New Roman" panose="02020603050405020304" pitchFamily="18" charset="0"/>
              </a:rPr>
              <a:t>Clear and maintain mothers airway. </a:t>
            </a:r>
            <a:r>
              <a:rPr lang="en-US" sz="2400" dirty="0" smtClean="0">
                <a:ea typeface="Times New Roman" panose="02020603050405020304" pitchFamily="18" charset="0"/>
              </a:rPr>
              <a:t>This may be achieved by the insertion of an airway as soon as premonitory stage is observed , by placing mother in semi prone position in order to facilitate the drainage of saliva and vomitus and by aspirating if suction facilities are present</a:t>
            </a:r>
          </a:p>
          <a:p>
            <a:pPr lvl="2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dirty="0" smtClean="0">
                <a:ea typeface="Times New Roman" panose="02020603050405020304" pitchFamily="18" charset="0"/>
              </a:rPr>
              <a:t>Administer oxygen and prevent hypoxia</a:t>
            </a:r>
          </a:p>
          <a:p>
            <a:pPr lvl="2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dirty="0" smtClean="0">
                <a:ea typeface="Times New Roman" panose="02020603050405020304" pitchFamily="18" charset="0"/>
              </a:rPr>
              <a:t>Prevent the mother from being injured during the chronic stage.</a:t>
            </a:r>
          </a:p>
          <a:p>
            <a:pPr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ea typeface="Times New Roman" panose="02020603050405020304" pitchFamily="18" charset="0"/>
              </a:rPr>
              <a:t>The </a:t>
            </a:r>
            <a:r>
              <a:rPr lang="en-US" b="1" dirty="0">
                <a:ea typeface="Times New Roman" panose="02020603050405020304" pitchFamily="18" charset="0"/>
              </a:rPr>
              <a:t>main principle of management </a:t>
            </a:r>
            <a:r>
              <a:rPr lang="en-US" dirty="0" smtClean="0">
                <a:ea typeface="Times New Roman" panose="02020603050405020304" pitchFamily="18" charset="0"/>
              </a:rPr>
              <a:t>is: </a:t>
            </a:r>
          </a:p>
          <a:p>
            <a:pPr marL="1371600" lvl="2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dirty="0">
                <a:solidFill>
                  <a:srgbClr val="00B0F0"/>
                </a:solidFill>
                <a:ea typeface="Times New Roman" panose="02020603050405020304" pitchFamily="18" charset="0"/>
              </a:rPr>
              <a:t>T</a:t>
            </a:r>
            <a:r>
              <a:rPr lang="en-US" sz="2400" dirty="0" smtClean="0">
                <a:solidFill>
                  <a:srgbClr val="00B0F0"/>
                </a:solidFill>
                <a:ea typeface="Times New Roman" panose="02020603050405020304" pitchFamily="18" charset="0"/>
              </a:rPr>
              <a:t>o </a:t>
            </a:r>
            <a:r>
              <a:rPr lang="en-US" sz="2400" b="1" dirty="0">
                <a:solidFill>
                  <a:srgbClr val="00B0F0"/>
                </a:solidFill>
                <a:ea typeface="Times New Roman" panose="02020603050405020304" pitchFamily="18" charset="0"/>
              </a:rPr>
              <a:t>stop convulsions </a:t>
            </a:r>
          </a:p>
          <a:p>
            <a:pPr marL="1371600" lvl="2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b="1" dirty="0">
                <a:solidFill>
                  <a:srgbClr val="00B0F0"/>
                </a:solidFill>
                <a:ea typeface="Times New Roman" panose="02020603050405020304" pitchFamily="18" charset="0"/>
              </a:rPr>
              <a:t>D</a:t>
            </a:r>
            <a:r>
              <a:rPr lang="en-US" sz="2400" b="1" dirty="0" smtClean="0">
                <a:solidFill>
                  <a:srgbClr val="00B0F0"/>
                </a:solidFill>
                <a:ea typeface="Times New Roman" panose="02020603050405020304" pitchFamily="18" charset="0"/>
              </a:rPr>
              <a:t>eliver</a:t>
            </a:r>
            <a:r>
              <a:rPr lang="en-US" sz="2400" dirty="0" smtClean="0">
                <a:solidFill>
                  <a:srgbClr val="00B0F0"/>
                </a:solidFill>
                <a:ea typeface="Times New Roman" panose="02020603050405020304" pitchFamily="18" charset="0"/>
              </a:rPr>
              <a:t> </a:t>
            </a:r>
            <a:r>
              <a:rPr lang="en-US" sz="2400" dirty="0">
                <a:ea typeface="Times New Roman" panose="02020603050405020304" pitchFamily="18" charset="0"/>
              </a:rPr>
              <a:t>the pregnant woman by the quickest and safest method. </a:t>
            </a:r>
          </a:p>
          <a:p>
            <a:pPr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ea typeface="Times New Roman" panose="02020603050405020304" pitchFamily="18" charset="0"/>
              </a:rPr>
              <a:t>The </a:t>
            </a:r>
            <a:r>
              <a:rPr lang="en-US" dirty="0">
                <a:ea typeface="Times New Roman" panose="02020603050405020304" pitchFamily="18" charset="0"/>
              </a:rPr>
              <a:t>mother's welfare is of paramount importance and the </a:t>
            </a:r>
            <a:r>
              <a:rPr lang="en-US" dirty="0" err="1">
                <a:ea typeface="Times New Roman" panose="02020603050405020304" pitchFamily="18" charset="0"/>
              </a:rPr>
              <a:t>foetus</a:t>
            </a:r>
            <a:r>
              <a:rPr lang="en-US" dirty="0">
                <a:ea typeface="Times New Roman" panose="02020603050405020304" pitchFamily="18" charset="0"/>
              </a:rPr>
              <a:t> is the secondary consideration as it is already in great danger.</a:t>
            </a:r>
            <a:endParaRPr lang="en-US" sz="4000" dirty="0"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5252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3032"/>
            <a:ext cx="10515600" cy="824247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+mn-lt"/>
              </a:rPr>
              <a:t>Management of eclampsia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428" y="850006"/>
            <a:ext cx="11096223" cy="569246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3800" b="1" dirty="0" smtClean="0">
                <a:solidFill>
                  <a:srgbClr val="00B0F0"/>
                </a:solidFill>
                <a:ea typeface="Times New Roman" panose="02020603050405020304" pitchFamily="18" charset="0"/>
              </a:rPr>
              <a:t>Steps in a health center: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3000" dirty="0" smtClean="0">
                <a:ea typeface="Times New Roman" panose="02020603050405020304" pitchFamily="18" charset="0"/>
              </a:rPr>
              <a:t>Do not leave the woman alone.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3000" dirty="0" smtClean="0">
                <a:ea typeface="Times New Roman" panose="02020603050405020304" pitchFamily="18" charset="0"/>
              </a:rPr>
              <a:t>Call  for help. 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3000" b="1" dirty="0" smtClean="0">
                <a:ea typeface="Times New Roman" panose="02020603050405020304" pitchFamily="18" charset="0"/>
              </a:rPr>
              <a:t>Insert </a:t>
            </a:r>
            <a:r>
              <a:rPr lang="en-US" sz="3000" b="1" dirty="0">
                <a:ea typeface="Times New Roman" panose="02020603050405020304" pitchFamily="18" charset="0"/>
              </a:rPr>
              <a:t>a mouth gag </a:t>
            </a:r>
            <a:r>
              <a:rPr lang="en-US" sz="3000" dirty="0">
                <a:ea typeface="Times New Roman" panose="02020603050405020304" pitchFamily="18" charset="0"/>
              </a:rPr>
              <a:t>to prevent the mother from biting her tongue. 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3000" dirty="0" smtClean="0">
                <a:ea typeface="Times New Roman" panose="02020603050405020304" pitchFamily="18" charset="0"/>
              </a:rPr>
              <a:t>Place </a:t>
            </a:r>
            <a:r>
              <a:rPr lang="en-US" sz="3000" b="1" dirty="0">
                <a:ea typeface="Times New Roman" panose="02020603050405020304" pitchFamily="18" charset="0"/>
              </a:rPr>
              <a:t>the mother in semi-prone position </a:t>
            </a:r>
            <a:r>
              <a:rPr lang="en-US" sz="3000" dirty="0">
                <a:ea typeface="Times New Roman" panose="02020603050405020304" pitchFamily="18" charset="0"/>
              </a:rPr>
              <a:t>to facilitate drainage of saliva and vomitus. </a:t>
            </a:r>
            <a:endParaRPr lang="en-US" sz="3000" dirty="0" smtClean="0">
              <a:ea typeface="Times New Roman" panose="02020603050405020304" pitchFamily="18" charset="0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3000" b="1" dirty="0" smtClean="0">
                <a:ea typeface="Times New Roman" panose="02020603050405020304" pitchFamily="18" charset="0"/>
              </a:rPr>
              <a:t>Aspirate </a:t>
            </a:r>
            <a:r>
              <a:rPr lang="en-US" sz="3000" b="1" dirty="0">
                <a:ea typeface="Times New Roman" panose="02020603050405020304" pitchFamily="18" charset="0"/>
              </a:rPr>
              <a:t>to remove</a:t>
            </a:r>
            <a:r>
              <a:rPr lang="en-US" sz="3000" dirty="0">
                <a:ea typeface="Times New Roman" panose="02020603050405020304" pitchFamily="18" charset="0"/>
              </a:rPr>
              <a:t> mucus and to maintain clear airway and administer oxygen as necessary. </a:t>
            </a:r>
            <a:endParaRPr lang="en-US" sz="3000" dirty="0" smtClean="0">
              <a:ea typeface="Times New Roman" panose="02020603050405020304" pitchFamily="18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551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867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+mn-lt"/>
              </a:rPr>
              <a:t>Management of </a:t>
            </a:r>
            <a:r>
              <a:rPr lang="en-US" dirty="0">
                <a:solidFill>
                  <a:srgbClr val="00B0F0"/>
                </a:solidFill>
                <a:latin typeface="+mn-lt"/>
              </a:rPr>
              <a:t>E</a:t>
            </a:r>
            <a:r>
              <a:rPr lang="en-US" dirty="0" smtClean="0">
                <a:solidFill>
                  <a:srgbClr val="00B0F0"/>
                </a:solidFill>
                <a:latin typeface="+mn-lt"/>
              </a:rPr>
              <a:t>clampsia in a H/C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2586"/>
            <a:ext cx="10515600" cy="4644377"/>
          </a:xfrm>
        </p:spPr>
        <p:txBody>
          <a:bodyPr>
            <a:noAutofit/>
          </a:bodyPr>
          <a:lstStyle/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Insert an IV </a:t>
            </a:r>
            <a:r>
              <a:rPr lang="en-US" sz="2800" dirty="0" err="1">
                <a:solidFill>
                  <a:prstClr val="black"/>
                </a:solidFill>
                <a:ea typeface="Times New Roman" panose="02020603050405020304" pitchFamily="18" charset="0"/>
              </a:rPr>
              <a:t>canular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 and give fluids slowly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prstClr val="black"/>
                </a:solidFill>
                <a:ea typeface="Times New Roman" panose="02020603050405020304" pitchFamily="18" charset="0"/>
              </a:rPr>
              <a:t>Stop convulsions 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by giving intravenous  magnesium sulphate loading dose followed by maintenance dose (</a:t>
            </a:r>
            <a:r>
              <a:rPr lang="en-US" sz="2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MGSO4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) or diazepam if no </a:t>
            </a:r>
            <a:r>
              <a:rPr lang="en-US" sz="2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MGSO4 </a:t>
            </a:r>
            <a:endParaRPr lang="en-US" sz="2800" dirty="0">
              <a:solidFill>
                <a:prstClr val="black"/>
              </a:solidFill>
              <a:ea typeface="Times New Roman" panose="02020603050405020304" pitchFamily="18" charset="0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prstClr val="black"/>
                </a:solidFill>
                <a:ea typeface="Times New Roman" panose="02020603050405020304" pitchFamily="18" charset="0"/>
              </a:rPr>
              <a:t>Transfer the patient to hospital 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by quickest means and accompany her. 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prstClr val="black"/>
                </a:solidFill>
                <a:ea typeface="Times New Roman" panose="02020603050405020304" pitchFamily="18" charset="0"/>
              </a:rPr>
              <a:t>Take a delivery and emergency tray 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with drugs and mucus extractor, the patient's notes and records. 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prstClr val="black"/>
                </a:solidFill>
                <a:ea typeface="Times New Roman" panose="02020603050405020304" pitchFamily="18" charset="0"/>
              </a:rPr>
              <a:t>Inform the hospital 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</a:rPr>
              <a:t>before you leave.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8945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048" y="218941"/>
            <a:ext cx="10515600" cy="69545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Management of </a:t>
            </a:r>
            <a:r>
              <a:rPr lang="en-US" dirty="0" err="1" smtClean="0">
                <a:solidFill>
                  <a:srgbClr val="00B0F0"/>
                </a:solidFill>
              </a:rPr>
              <a:t>eclampsia</a:t>
            </a:r>
            <a:r>
              <a:rPr lang="en-US" dirty="0" smtClean="0">
                <a:solidFill>
                  <a:srgbClr val="00B0F0"/>
                </a:solidFill>
              </a:rPr>
              <a:t> in hospital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40157"/>
            <a:ext cx="10515600" cy="5211048"/>
          </a:xfrm>
        </p:spPr>
        <p:txBody>
          <a:bodyPr>
            <a:normAutofit fontScale="62500" lnSpcReduction="20000"/>
          </a:bodyPr>
          <a:lstStyle/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4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Call for </a:t>
            </a:r>
            <a:r>
              <a:rPr lang="en-US" sz="4000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help </a:t>
            </a:r>
            <a:r>
              <a:rPr lang="en-US" sz="4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the patient should be managed by an obstetrician in form NBU,  lab, theater</a:t>
            </a:r>
            <a:endParaRPr lang="en-US" sz="4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4000" dirty="0">
                <a:ea typeface="Times New Roman" panose="02020603050405020304" pitchFamily="18" charset="0"/>
                <a:cs typeface="Times New Roman" panose="02020603050405020304" pitchFamily="18" charset="0"/>
              </a:rPr>
              <a:t>Maintain open </a:t>
            </a:r>
            <a:r>
              <a:rPr lang="en-US" sz="4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airway </a:t>
            </a:r>
            <a:r>
              <a:rPr lang="en-US" sz="4000" b="1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Insert </a:t>
            </a:r>
            <a:r>
              <a:rPr lang="en-US" sz="4000" b="1" dirty="0">
                <a:solidFill>
                  <a:prstClr val="black"/>
                </a:solidFill>
                <a:ea typeface="Times New Roman" panose="02020603050405020304" pitchFamily="18" charset="0"/>
              </a:rPr>
              <a:t>a mouth gag </a:t>
            </a:r>
            <a:r>
              <a:rPr lang="en-US" sz="4000" dirty="0">
                <a:solidFill>
                  <a:prstClr val="black"/>
                </a:solidFill>
                <a:ea typeface="Times New Roman" panose="02020603050405020304" pitchFamily="18" charset="0"/>
              </a:rPr>
              <a:t>to prevent the mother from biting her tongue. 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prstClr val="black"/>
                </a:solidFill>
                <a:ea typeface="Times New Roman" panose="02020603050405020304" pitchFamily="18" charset="0"/>
              </a:rPr>
              <a:t>Place </a:t>
            </a:r>
            <a:r>
              <a:rPr lang="en-US" sz="4000" b="1" dirty="0">
                <a:solidFill>
                  <a:prstClr val="black"/>
                </a:solidFill>
                <a:ea typeface="Times New Roman" panose="02020603050405020304" pitchFamily="18" charset="0"/>
              </a:rPr>
              <a:t>the mother in semi-prone position </a:t>
            </a:r>
            <a:r>
              <a:rPr lang="en-US" sz="4000" dirty="0">
                <a:solidFill>
                  <a:prstClr val="black"/>
                </a:solidFill>
                <a:ea typeface="Times New Roman" panose="02020603050405020304" pitchFamily="18" charset="0"/>
              </a:rPr>
              <a:t>to facilitate drainage of saliva and vomitus. 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4000" b="1" dirty="0">
                <a:solidFill>
                  <a:prstClr val="black"/>
                </a:solidFill>
                <a:ea typeface="Times New Roman" panose="02020603050405020304" pitchFamily="18" charset="0"/>
              </a:rPr>
              <a:t>Aspirate to remove</a:t>
            </a:r>
            <a:r>
              <a:rPr lang="en-US" sz="4000" dirty="0">
                <a:solidFill>
                  <a:prstClr val="black"/>
                </a:solidFill>
                <a:ea typeface="Times New Roman" panose="02020603050405020304" pitchFamily="18" charset="0"/>
              </a:rPr>
              <a:t> mucus and to maintain clear airway and administer oxygen as </a:t>
            </a:r>
            <a:r>
              <a:rPr lang="en-US" sz="40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necessary</a:t>
            </a:r>
            <a:r>
              <a:rPr lang="en-US" sz="4000" dirty="0">
                <a:solidFill>
                  <a:prstClr val="black"/>
                </a:solidFill>
                <a:ea typeface="Times New Roman" panose="02020603050405020304" pitchFamily="18" charset="0"/>
              </a:rPr>
              <a:t> </a:t>
            </a:r>
            <a:r>
              <a:rPr lang="en-US" sz="40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to prevent hypoxia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4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r>
              <a:rPr lang="en-US" sz="4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Convulsions</a:t>
            </a:r>
            <a:r>
              <a:rPr lang="en-US" sz="4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by giving </a:t>
            </a:r>
            <a:r>
              <a:rPr lang="en-US" sz="4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MGSO4 </a:t>
            </a:r>
            <a:r>
              <a:rPr lang="en-US" sz="4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as per regimen or </a:t>
            </a:r>
            <a:r>
              <a:rPr lang="en-US" sz="4000" dirty="0" err="1" smtClean="0">
                <a:ea typeface="Times New Roman" panose="02020603050405020304" pitchFamily="18" charset="0"/>
                <a:cs typeface="Times New Roman" panose="02020603050405020304" pitchFamily="18" charset="0"/>
              </a:rPr>
              <a:t>diazeperm</a:t>
            </a:r>
            <a:r>
              <a:rPr lang="en-US" sz="4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4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r>
              <a:rPr lang="en-US" sz="4000" dirty="0">
                <a:ea typeface="Times New Roman" panose="02020603050405020304" pitchFamily="18" charset="0"/>
                <a:cs typeface="Times New Roman" panose="02020603050405020304" pitchFamily="18" charset="0"/>
              </a:rPr>
              <a:t>the blood pressure </a:t>
            </a:r>
            <a:r>
              <a:rPr lang="en-US" sz="4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with hydralazine and </a:t>
            </a:r>
            <a:r>
              <a:rPr lang="en-US" sz="4000" dirty="0">
                <a:ea typeface="Times New Roman" panose="02020603050405020304" pitchFamily="18" charset="0"/>
                <a:cs typeface="Times New Roman" panose="02020603050405020304" pitchFamily="18" charset="0"/>
              </a:rPr>
              <a:t>monitor quarter hourly </a:t>
            </a:r>
            <a:r>
              <a:rPr lang="en-US" sz="4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until diastolic BP is 90mmhg then maintain it at this level by titrating IV infusion of </a:t>
            </a:r>
            <a:r>
              <a:rPr lang="en-US" sz="4000" dirty="0" err="1" smtClean="0">
                <a:ea typeface="Times New Roman" panose="02020603050405020304" pitchFamily="18" charset="0"/>
                <a:cs typeface="Times New Roman" panose="02020603050405020304" pitchFamily="18" charset="0"/>
              </a:rPr>
              <a:t>hydrallazine</a:t>
            </a:r>
            <a:endParaRPr lang="en-US" sz="40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8118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9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B0F0"/>
                </a:solidFill>
              </a:rPr>
              <a:t>Management of </a:t>
            </a:r>
            <a:r>
              <a:rPr lang="en-US" b="1" dirty="0" err="1" smtClean="0">
                <a:solidFill>
                  <a:srgbClr val="00B0F0"/>
                </a:solidFill>
              </a:rPr>
              <a:t>Eclampsia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639" y="888641"/>
            <a:ext cx="11359167" cy="5563674"/>
          </a:xfrm>
        </p:spPr>
        <p:txBody>
          <a:bodyPr>
            <a:noAutofit/>
          </a:bodyPr>
          <a:lstStyle/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 smtClean="0">
                <a:ea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Start IV line 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but restrict fluid intake 2000mls in 24 hours avoid to pulmonary and cerebral edema. Maximum of 30 drops per minute.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Catheterize</a:t>
            </a:r>
            <a:r>
              <a:rPr lang="en-US" sz="2800" b="1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to maintain continuous urine drainage 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trictly 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monitor fluid intake and urine output </a:t>
            </a:r>
            <a:endParaRPr lang="en-US" sz="2800" dirty="0" smtClean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The </a:t>
            </a:r>
            <a:r>
              <a:rPr lang="en-US" sz="2800" dirty="0">
                <a:ea typeface="Times New Roman" panose="02020603050405020304" pitchFamily="18" charset="0"/>
              </a:rPr>
              <a:t>doctors will perform careful assessment to determine the method of delivery. </a:t>
            </a:r>
            <a:r>
              <a:rPr lang="en-US" sz="2800" b="1" dirty="0">
                <a:ea typeface="Times New Roman" panose="02020603050405020304" pitchFamily="18" charset="0"/>
              </a:rPr>
              <a:t>Vaginal delivery </a:t>
            </a:r>
            <a:r>
              <a:rPr lang="en-US" sz="2800" dirty="0">
                <a:ea typeface="Times New Roman" panose="02020603050405020304" pitchFamily="18" charset="0"/>
              </a:rPr>
              <a:t>is preferred unless there is </a:t>
            </a:r>
            <a:br>
              <a:rPr lang="en-US" sz="2800" dirty="0">
                <a:ea typeface="Times New Roman" panose="02020603050405020304" pitchFamily="18" charset="0"/>
              </a:rPr>
            </a:br>
            <a:r>
              <a:rPr lang="en-US" sz="2800" dirty="0">
                <a:ea typeface="Times New Roman" panose="02020603050405020304" pitchFamily="18" charset="0"/>
              </a:rPr>
              <a:t>contra-indication. </a:t>
            </a:r>
            <a:endParaRPr lang="en-US" sz="2800" dirty="0" smtClean="0">
              <a:ea typeface="Times New Roman" panose="02020603050405020304" pitchFamily="18" charset="0"/>
            </a:endParaRP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Once </a:t>
            </a:r>
            <a:r>
              <a:rPr lang="en-US" sz="2800" dirty="0">
                <a:ea typeface="Times New Roman" panose="02020603050405020304" pitchFamily="18" charset="0"/>
              </a:rPr>
              <a:t>the blood pressure is under control, </a:t>
            </a:r>
            <a:r>
              <a:rPr lang="en-US" sz="2800" b="1" dirty="0" err="1">
                <a:ea typeface="Times New Roman" panose="02020603050405020304" pitchFamily="18" charset="0"/>
              </a:rPr>
              <a:t>labour</a:t>
            </a:r>
            <a:r>
              <a:rPr lang="en-US" sz="2800" b="1" dirty="0">
                <a:ea typeface="Times New Roman" panose="02020603050405020304" pitchFamily="18" charset="0"/>
              </a:rPr>
              <a:t> is induced </a:t>
            </a:r>
            <a:r>
              <a:rPr lang="en-US" sz="2800" dirty="0">
                <a:ea typeface="Times New Roman" panose="02020603050405020304" pitchFamily="18" charset="0"/>
              </a:rPr>
              <a:t>by artificial rupture of membranes and </a:t>
            </a:r>
            <a:r>
              <a:rPr lang="en-US" sz="2800" dirty="0" err="1">
                <a:ea typeface="Times New Roman" panose="02020603050405020304" pitchFamily="18" charset="0"/>
              </a:rPr>
              <a:t>syntocinon</a:t>
            </a:r>
            <a:r>
              <a:rPr lang="en-US" sz="2800" dirty="0">
                <a:ea typeface="Times New Roman" panose="02020603050405020304" pitchFamily="18" charset="0"/>
              </a:rPr>
              <a:t> drip commenced</a:t>
            </a:r>
            <a:r>
              <a:rPr lang="en-US" sz="2800" dirty="0" smtClean="0">
                <a:ea typeface="Times New Roman" panose="02020603050405020304" pitchFamily="18" charset="0"/>
              </a:rPr>
              <a:t>.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 If </a:t>
            </a:r>
            <a:r>
              <a:rPr lang="en-US" sz="2800" dirty="0">
                <a:ea typeface="Times New Roman" panose="02020603050405020304" pitchFamily="18" charset="0"/>
              </a:rPr>
              <a:t>vaginal delivery is not possible she is delivered by </a:t>
            </a:r>
            <a:r>
              <a:rPr lang="en-US" sz="2800" b="1" dirty="0">
                <a:ea typeface="Times New Roman" panose="02020603050405020304" pitchFamily="18" charset="0"/>
              </a:rPr>
              <a:t>caesarean </a:t>
            </a:r>
            <a:r>
              <a:rPr lang="en-US" sz="2800" b="1" dirty="0" smtClean="0">
                <a:ea typeface="Times New Roman" panose="02020603050405020304" pitchFamily="18" charset="0"/>
              </a:rPr>
              <a:t>section.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</a:rPr>
              <a:t>The </a:t>
            </a:r>
            <a:r>
              <a:rPr lang="en-US" sz="2800" dirty="0">
                <a:ea typeface="Times New Roman" panose="02020603050405020304" pitchFamily="18" charset="0"/>
              </a:rPr>
              <a:t>patient should be nursed in a </a:t>
            </a:r>
            <a:r>
              <a:rPr lang="en-US" sz="2800" b="1" dirty="0">
                <a:ea typeface="Times New Roman" panose="02020603050405020304" pitchFamily="18" charset="0"/>
              </a:rPr>
              <a:t>darkened, quiet room</a:t>
            </a:r>
            <a:r>
              <a:rPr lang="en-US" sz="2800" dirty="0" smtClean="0">
                <a:ea typeface="Times New Roman" panose="02020603050405020304" pitchFamily="18" charset="0"/>
              </a:rPr>
              <a:t>.</a:t>
            </a:r>
            <a:endParaRPr lang="en-US" sz="2800" dirty="0"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4122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3033"/>
            <a:ext cx="10515600" cy="78561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+mn-lt"/>
              </a:rPr>
              <a:t>Management of </a:t>
            </a:r>
            <a:r>
              <a:rPr lang="en-US" dirty="0" err="1" smtClean="0">
                <a:solidFill>
                  <a:srgbClr val="00B0F0"/>
                </a:solidFill>
                <a:latin typeface="+mn-lt"/>
              </a:rPr>
              <a:t>Eclampsia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37127"/>
            <a:ext cx="10515600" cy="5898524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Take </a:t>
            </a:r>
            <a:r>
              <a:rPr lang="en-US" b="1" dirty="0">
                <a:solidFill>
                  <a:prstClr val="black"/>
                </a:solidFill>
                <a:ea typeface="Times New Roman" panose="02020603050405020304" pitchFamily="18" charset="0"/>
              </a:rPr>
              <a:t>observations </a:t>
            </a:r>
            <a:r>
              <a:rPr lang="en-US" dirty="0">
                <a:solidFill>
                  <a:prstClr val="black"/>
                </a:solidFill>
                <a:ea typeface="Times New Roman" panose="02020603050405020304" pitchFamily="18" charset="0"/>
              </a:rPr>
              <a:t>of vital signs and uterine contractions </a:t>
            </a:r>
            <a:br>
              <a:rPr lang="en-US" dirty="0">
                <a:solidFill>
                  <a:prstClr val="black"/>
                </a:solidFill>
                <a:ea typeface="Times New Roman" panose="02020603050405020304" pitchFamily="18" charset="0"/>
              </a:rPr>
            </a:br>
            <a:r>
              <a:rPr lang="en-US" dirty="0">
                <a:solidFill>
                  <a:prstClr val="black"/>
                </a:solidFill>
                <a:ea typeface="Times New Roman" panose="02020603050405020304" pitchFamily="18" charset="0"/>
              </a:rPr>
              <a:t>half </a:t>
            </a:r>
            <a:r>
              <a:rPr lang="en-US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hourly.</a:t>
            </a:r>
          </a:p>
          <a:p>
            <a:r>
              <a:rPr lang="en-US" b="1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Protect </a:t>
            </a:r>
            <a:r>
              <a:rPr lang="en-US" b="1" dirty="0">
                <a:solidFill>
                  <a:prstClr val="black"/>
                </a:solidFill>
                <a:ea typeface="Times New Roman" panose="02020603050405020304" pitchFamily="18" charset="0"/>
              </a:rPr>
              <a:t>from injury </a:t>
            </a:r>
            <a:r>
              <a:rPr lang="en-US" dirty="0">
                <a:solidFill>
                  <a:prstClr val="black"/>
                </a:solidFill>
                <a:ea typeface="Times New Roman" panose="02020603050405020304" pitchFamily="18" charset="0"/>
              </a:rPr>
              <a:t>from the cot sides and nurse in semi-prone position to encourage saliva and mucus drainage. </a:t>
            </a:r>
            <a:endParaRPr lang="en-US" dirty="0" smtClean="0">
              <a:solidFill>
                <a:prstClr val="black"/>
              </a:solidFill>
              <a:ea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Do </a:t>
            </a:r>
            <a:r>
              <a:rPr lang="en-US" b="1" dirty="0">
                <a:solidFill>
                  <a:prstClr val="black"/>
                </a:solidFill>
                <a:ea typeface="Times New Roman" panose="02020603050405020304" pitchFamily="18" charset="0"/>
              </a:rPr>
              <a:t>not restrict </a:t>
            </a:r>
            <a:r>
              <a:rPr lang="en-US" dirty="0">
                <a:solidFill>
                  <a:prstClr val="black"/>
                </a:solidFill>
                <a:ea typeface="Times New Roman" panose="02020603050405020304" pitchFamily="18" charset="0"/>
              </a:rPr>
              <a:t>convulsive </a:t>
            </a:r>
            <a:r>
              <a:rPr lang="en-US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movements.</a:t>
            </a:r>
          </a:p>
          <a:p>
            <a:r>
              <a:rPr lang="en-US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Ensure </a:t>
            </a:r>
            <a:r>
              <a:rPr lang="en-US" b="1" dirty="0">
                <a:solidFill>
                  <a:prstClr val="black"/>
                </a:solidFill>
                <a:ea typeface="Times New Roman" panose="02020603050405020304" pitchFamily="18" charset="0"/>
              </a:rPr>
              <a:t>catheter care </a:t>
            </a:r>
            <a:r>
              <a:rPr lang="en-US" dirty="0">
                <a:solidFill>
                  <a:prstClr val="black"/>
                </a:solidFill>
                <a:ea typeface="Times New Roman" panose="02020603050405020304" pitchFamily="18" charset="0"/>
              </a:rPr>
              <a:t>and keep the airway </a:t>
            </a:r>
            <a:r>
              <a:rPr lang="en-US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clear.</a:t>
            </a:r>
          </a:p>
          <a:p>
            <a:r>
              <a:rPr lang="en-US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Prepare </a:t>
            </a:r>
            <a:r>
              <a:rPr lang="en-US" dirty="0">
                <a:solidFill>
                  <a:prstClr val="black"/>
                </a:solidFill>
                <a:ea typeface="Times New Roman" panose="02020603050405020304" pitchFamily="18" charset="0"/>
              </a:rPr>
              <a:t>for delivery or caesarean section as </a:t>
            </a:r>
            <a:r>
              <a:rPr lang="en-US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appropriate.</a:t>
            </a:r>
          </a:p>
          <a:p>
            <a:r>
              <a:rPr lang="en-US" b="1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After </a:t>
            </a:r>
            <a:r>
              <a:rPr lang="en-US" b="1" dirty="0">
                <a:solidFill>
                  <a:prstClr val="black"/>
                </a:solidFill>
                <a:ea typeface="Times New Roman" panose="02020603050405020304" pitchFamily="18" charset="0"/>
              </a:rPr>
              <a:t>a fit continue oxygen therapy </a:t>
            </a:r>
            <a:r>
              <a:rPr lang="en-US" dirty="0">
                <a:solidFill>
                  <a:prstClr val="black"/>
                </a:solidFill>
                <a:ea typeface="Times New Roman" panose="02020603050405020304" pitchFamily="18" charset="0"/>
              </a:rPr>
              <a:t>and, do not give oral </a:t>
            </a:r>
            <a:r>
              <a:rPr lang="en-US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fluids.</a:t>
            </a:r>
          </a:p>
          <a:p>
            <a:r>
              <a:rPr lang="en-US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Observe </a:t>
            </a:r>
            <a:r>
              <a:rPr lang="en-US" dirty="0">
                <a:solidFill>
                  <a:prstClr val="black"/>
                </a:solidFill>
                <a:ea typeface="Times New Roman" panose="02020603050405020304" pitchFamily="18" charset="0"/>
              </a:rPr>
              <a:t>for signs of </a:t>
            </a:r>
            <a:r>
              <a:rPr lang="en-US" dirty="0" err="1">
                <a:solidFill>
                  <a:prstClr val="black"/>
                </a:solidFill>
                <a:ea typeface="Times New Roman" panose="02020603050405020304" pitchFamily="18" charset="0"/>
              </a:rPr>
              <a:t>labour</a:t>
            </a:r>
            <a:r>
              <a:rPr lang="en-US" dirty="0">
                <a:solidFill>
                  <a:prstClr val="black"/>
                </a:solidFill>
                <a:ea typeface="Times New Roman" panose="02020603050405020304" pitchFamily="18" charset="0"/>
              </a:rPr>
              <a:t>. </a:t>
            </a:r>
            <a:endParaRPr lang="en-US" dirty="0" smtClean="0">
              <a:solidFill>
                <a:prstClr val="black"/>
              </a:solidFill>
              <a:ea typeface="Times New Roman" panose="02020603050405020304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Delivery </a:t>
            </a:r>
            <a:r>
              <a:rPr lang="en-US" dirty="0">
                <a:solidFill>
                  <a:prstClr val="black"/>
                </a:solidFill>
                <a:ea typeface="Times New Roman" panose="02020603050405020304" pitchFamily="18" charset="0"/>
              </a:rPr>
              <a:t>is by vacuum extraction and sedation is continued. </a:t>
            </a:r>
            <a:endParaRPr lang="en-US" dirty="0" smtClean="0">
              <a:solidFill>
                <a:prstClr val="black"/>
              </a:solidFill>
              <a:ea typeface="Times New Roman" panose="02020603050405020304" pitchFamily="18" charset="0"/>
            </a:endParaRPr>
          </a:p>
          <a:p>
            <a:r>
              <a:rPr lang="en-US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The </a:t>
            </a:r>
            <a:r>
              <a:rPr lang="en-US" dirty="0">
                <a:solidFill>
                  <a:prstClr val="black"/>
                </a:solidFill>
                <a:ea typeface="Times New Roman" panose="02020603050405020304" pitchFamily="18" charset="0"/>
              </a:rPr>
              <a:t>baby should be nursed in the special care baby unit (nursery). 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6245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8485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Managing A Patient During A Convulsion/Seizure/fit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97735"/>
            <a:ext cx="10515600" cy="5331854"/>
          </a:xfrm>
        </p:spPr>
        <p:txBody>
          <a:bodyPr>
            <a:normAutofit fontScale="92500" lnSpcReduction="20000"/>
          </a:bodyPr>
          <a:lstStyle/>
          <a:p>
            <a:pPr lvl="1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9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Patient </a:t>
            </a:r>
            <a:r>
              <a:rPr lang="en-US" sz="2900" dirty="0">
                <a:ea typeface="Times New Roman" panose="02020603050405020304" pitchFamily="18" charset="0"/>
                <a:cs typeface="Times New Roman" panose="02020603050405020304" pitchFamily="18" charset="0"/>
              </a:rPr>
              <a:t>should be put in semi prone position so that mucous and saliva can drain out</a:t>
            </a:r>
            <a:endParaRPr lang="en-US" sz="29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900" dirty="0">
                <a:ea typeface="Times New Roman" panose="02020603050405020304" pitchFamily="18" charset="0"/>
                <a:cs typeface="Times New Roman" panose="02020603050405020304" pitchFamily="18" charset="0"/>
              </a:rPr>
              <a:t>Tight fitting dresses around the neck should be loosened or removed</a:t>
            </a:r>
            <a:endParaRPr lang="en-US" sz="29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900" dirty="0">
                <a:ea typeface="Times New Roman" panose="02020603050405020304" pitchFamily="18" charset="0"/>
                <a:cs typeface="Times New Roman" panose="02020603050405020304" pitchFamily="18" charset="0"/>
              </a:rPr>
              <a:t>No attempt should be made to insert any instrument into the mouth</a:t>
            </a:r>
            <a:endParaRPr lang="en-US" sz="29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900" dirty="0">
                <a:ea typeface="Times New Roman" panose="02020603050405020304" pitchFamily="18" charset="0"/>
                <a:cs typeface="Times New Roman" panose="02020603050405020304" pitchFamily="18" charset="0"/>
              </a:rPr>
              <a:t>Administer magnesium sulphate (or diazepam) as per regime to control fits </a:t>
            </a:r>
            <a:endParaRPr lang="en-US" sz="29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900" dirty="0">
                <a:ea typeface="Times New Roman" panose="02020603050405020304" pitchFamily="18" charset="0"/>
                <a:cs typeface="Times New Roman" panose="02020603050405020304" pitchFamily="18" charset="0"/>
              </a:rPr>
              <a:t>Aspirate secretions from the mouth and nostrils as necessary </a:t>
            </a:r>
            <a:endParaRPr lang="en-US" sz="29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900" dirty="0">
                <a:ea typeface="Times New Roman" panose="02020603050405020304" pitchFamily="18" charset="0"/>
                <a:cs typeface="Times New Roman" panose="02020603050405020304" pitchFamily="18" charset="0"/>
              </a:rPr>
              <a:t>Give Oxygen continuously during fit and for 5 minutes after each fit (if available) </a:t>
            </a:r>
            <a:endParaRPr lang="en-US" sz="29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900" dirty="0">
                <a:ea typeface="Times New Roman" panose="02020603050405020304" pitchFamily="18" charset="0"/>
                <a:cs typeface="Times New Roman" panose="02020603050405020304" pitchFamily="18" charset="0"/>
              </a:rPr>
              <a:t>Fitting should be allowed to complete its course without restraining the patient </a:t>
            </a:r>
            <a:endParaRPr lang="en-US" sz="29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900" dirty="0">
                <a:ea typeface="Times New Roman" panose="02020603050405020304" pitchFamily="18" charset="0"/>
                <a:cs typeface="Times New Roman" panose="02020603050405020304" pitchFamily="18" charset="0"/>
              </a:rPr>
              <a:t>Privacy and dignity of patient must be observed - pull screens around her</a:t>
            </a:r>
            <a:endParaRPr lang="en-US" sz="29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5129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245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Delivery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97735"/>
            <a:ext cx="10515600" cy="4979228"/>
          </a:xfrm>
        </p:spPr>
        <p:txBody>
          <a:bodyPr>
            <a:normAutofit/>
          </a:bodyPr>
          <a:lstStyle/>
          <a:p>
            <a:pPr lvl="2" indent="-4572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Delivery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should take place as soon as the woman’s condition has been stabilized, preferably within 6-8 hours from first convulsion; or within 12 hours of admission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indent="-4572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Delaying delivery to increase fetal maturity will risk the lives of both the woman and the fetus. 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indent="-4572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Delivery should occur regardless of the gestational age, but Eclampsia alone is not an indication for C/section. </a:t>
            </a:r>
            <a:endParaRPr lang="en-US" sz="28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indent="-4572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Get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skilled </a:t>
            </a:r>
            <a:r>
              <a:rPr lang="en-US" sz="2800" dirty="0" err="1" smtClean="0">
                <a:ea typeface="Times New Roman" panose="02020603050405020304" pitchFamily="18" charset="0"/>
                <a:cs typeface="Times New Roman" panose="02020603050405020304" pitchFamily="18" charset="0"/>
              </a:rPr>
              <a:t>anaesthetic</a:t>
            </a: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help early; this will also aid the management of hypertensive crises and fits.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2843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697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+mn-lt"/>
              </a:rPr>
              <a:t>Mode of delivery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08338"/>
            <a:ext cx="10515600" cy="5468625"/>
          </a:xfrm>
        </p:spPr>
        <p:txBody>
          <a:bodyPr>
            <a:normAutofit fontScale="92500" lnSpcReduction="10000"/>
          </a:bodyPr>
          <a:lstStyle/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Vaginal delivery </a:t>
            </a:r>
            <a:r>
              <a:rPr lang="en-US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is recommended:</a:t>
            </a:r>
            <a:endParaRPr lang="en-US" sz="2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4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If the cervix is favorable (soft, dilated, effaced), rupture the membranes and induce labor using oxytocin</a:t>
            </a:r>
          </a:p>
          <a:p>
            <a:pPr lvl="2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4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If there is no absolute indication for Caesarean section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3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If safe anesthesia is not available for C/section or if the fetus is dead or too premature for survival:</a:t>
            </a: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0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If the cervix is unfavorable (firm, thick, closed), ripen the cervix using prostaglandins or a Foley catheter</a:t>
            </a:r>
            <a:endParaRPr lang="en-US" sz="30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Caesarean section </a:t>
            </a:r>
            <a:r>
              <a:rPr lang="en-US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should be done:</a:t>
            </a:r>
            <a:endParaRPr lang="en-US" sz="2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4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If vaginal delivery is not anticipated within 8 hours (for eclampsia) or 24 hours (for severe preeclampsia), deliver by C/section</a:t>
            </a:r>
          </a:p>
          <a:p>
            <a:pPr lvl="2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4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If there are fetal heart rate abnormalities (&lt; 100 or &gt; 180 beats / minute) </a:t>
            </a:r>
          </a:p>
          <a:p>
            <a:pPr lvl="2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4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If the cervix is unfavorable (firm, thick, closed) and the fetus is alive,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6977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1247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+mn-lt"/>
              </a:rPr>
              <a:t>Postnatal care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84856"/>
            <a:ext cx="10515600" cy="4992107"/>
          </a:xfrm>
        </p:spPr>
        <p:txBody>
          <a:bodyPr>
            <a:normAutofit fontScale="92500" lnSpcReduction="10000"/>
          </a:bodyPr>
          <a:lstStyle/>
          <a:p>
            <a:pPr lvl="2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Continue </a:t>
            </a: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anticonvulsive therapy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for 24 hours after delivery or last convulsion, whichever occurs last. 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Continue antihypertensive therapy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as long as the diastolic pressure is 110 mmHg or more. 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Continue to monitor urine output. 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If urine output is less than 500 ml in 24 hours, limit the amount of fluid intake to 500 mills per 24 hours + an amount equal to the amount of urine passed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Watch carefully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for the development of pulmonary edema, which often occurs after delivery. 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Life threatening complications can still occur after delivery. Monitor carefully until the patient is clearly recovering. 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8773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7426"/>
            <a:ext cx="10515600" cy="79849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+mn-lt"/>
              </a:rPr>
              <a:t>Postnatal care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75762"/>
            <a:ext cx="10515600" cy="5756857"/>
          </a:xfrm>
        </p:spPr>
        <p:txBody>
          <a:bodyPr>
            <a:normAutofit/>
          </a:bodyPr>
          <a:lstStyle/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Consider referral of women who have: </a:t>
            </a:r>
            <a:endParaRPr lang="en-US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1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Oliguria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(less than 500 ml urine output in 24 hours) that persists for 48 hours after delivery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1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800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Coagulation </a:t>
            </a: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failure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(e.g.  coagulopathy or hemolysis, elevated liver enzymes and low platelets (HELLP) syndrome)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1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Persistent coma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lasting more than 24 hours after convulsion</a:t>
            </a:r>
            <a:r>
              <a:rPr lang="en-US" sz="28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b="1" dirty="0" smtClean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Prognosis: 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Early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detection and frequent obstetric assessment and prompt management markedly improves </a:t>
            </a:r>
            <a:endParaRPr lang="en-US" sz="28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Delivery </a:t>
            </a:r>
            <a:r>
              <a:rPr lang="en-US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is the only cure for pre-</a:t>
            </a:r>
            <a:r>
              <a:rPr lang="en-US" b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eclampsia</a:t>
            </a:r>
            <a:r>
              <a:rPr lang="en-US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eclampsia</a:t>
            </a:r>
            <a:r>
              <a:rPr lang="en-US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1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8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buNone/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5804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Complications of pre-</a:t>
            </a:r>
            <a:r>
              <a:rPr lang="en-US" dirty="0" err="1" smtClean="0">
                <a:solidFill>
                  <a:srgbClr val="00B0F0"/>
                </a:solidFill>
              </a:rPr>
              <a:t>ecampsia</a:t>
            </a:r>
            <a:r>
              <a:rPr lang="en-US" dirty="0" smtClean="0">
                <a:solidFill>
                  <a:srgbClr val="00B0F0"/>
                </a:solidFill>
              </a:rPr>
              <a:t> and eclampsia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0304" y="1825625"/>
            <a:ext cx="5839496" cy="435133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Cerebral </a:t>
            </a:r>
            <a:r>
              <a:rPr lang="en-US" dirty="0" err="1" smtClean="0"/>
              <a:t>haemorrhage</a:t>
            </a:r>
            <a:r>
              <a:rPr lang="en-US" dirty="0" smtClean="0"/>
              <a:t> and </a:t>
            </a:r>
            <a:r>
              <a:rPr lang="en-US" dirty="0" err="1" smtClean="0"/>
              <a:t>oedema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Thrombosis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Acute renal failure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Abruptio</a:t>
            </a:r>
            <a:r>
              <a:rPr lang="en-US" dirty="0" smtClean="0"/>
              <a:t> placentae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Liver necrosis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Confussion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Myocardial failure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Temporary blindness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Prematurity 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50606" cy="435133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10"/>
            </a:pPr>
            <a:r>
              <a:rPr lang="en-US" dirty="0" smtClean="0"/>
              <a:t>Asphyxia </a:t>
            </a:r>
            <a:r>
              <a:rPr lang="en-US" dirty="0" err="1" smtClean="0"/>
              <a:t>neonatorum</a:t>
            </a:r>
            <a:endParaRPr lang="en-US" dirty="0" smtClean="0"/>
          </a:p>
          <a:p>
            <a:pPr marL="514350" indent="-514350">
              <a:buFont typeface="+mj-lt"/>
              <a:buAutoNum type="arabicPeriod" startAt="10"/>
            </a:pPr>
            <a:r>
              <a:rPr lang="en-US" dirty="0" smtClean="0"/>
              <a:t>Still birth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en-US" dirty="0" smtClean="0"/>
              <a:t>Pulmonary </a:t>
            </a:r>
            <a:r>
              <a:rPr lang="en-US" dirty="0" err="1" smtClean="0"/>
              <a:t>oedema</a:t>
            </a:r>
            <a:endParaRPr lang="en-US" dirty="0" smtClean="0"/>
          </a:p>
          <a:p>
            <a:pPr marL="514350" indent="-514350">
              <a:buFont typeface="+mj-lt"/>
              <a:buAutoNum type="arabicPeriod" startAt="10"/>
            </a:pPr>
            <a:r>
              <a:rPr lang="en-US" dirty="0" smtClean="0"/>
              <a:t>Bone fractures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en-US" dirty="0" err="1" smtClean="0"/>
              <a:t>Foetal</a:t>
            </a:r>
            <a:r>
              <a:rPr lang="en-US" dirty="0" smtClean="0"/>
              <a:t> distress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en-US" dirty="0" smtClean="0"/>
              <a:t>IUGR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en-US" dirty="0"/>
              <a:t>N</a:t>
            </a:r>
            <a:r>
              <a:rPr lang="en-US" dirty="0" smtClean="0"/>
              <a:t>eonatal death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en-US" dirty="0" smtClean="0"/>
              <a:t>Maternal death and </a:t>
            </a:r>
            <a:r>
              <a:rPr lang="en-US" dirty="0" err="1" smtClean="0"/>
              <a:t>foetal</a:t>
            </a:r>
            <a:r>
              <a:rPr lang="en-US" dirty="0" smtClean="0"/>
              <a:t> death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en-US" dirty="0" smtClean="0"/>
              <a:t>HELLP syndrome (</a:t>
            </a:r>
            <a:r>
              <a:rPr lang="en-US" dirty="0" err="1" smtClean="0"/>
              <a:t>haemolysis</a:t>
            </a:r>
            <a:r>
              <a:rPr lang="en-US" dirty="0" smtClean="0"/>
              <a:t>, elevated </a:t>
            </a:r>
            <a:r>
              <a:rPr lang="en-US" dirty="0" smtClean="0"/>
              <a:t>liver enzymes, reduced platelet)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1681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4621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+mn-lt"/>
              </a:rPr>
              <a:t>Nursing diagnosis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71976"/>
            <a:ext cx="10515600" cy="5383369"/>
          </a:xfrm>
        </p:spPr>
        <p:txBody>
          <a:bodyPr>
            <a:normAutofit lnSpcReduction="10000"/>
          </a:bodyPr>
          <a:lstStyle/>
          <a:p>
            <a:pPr marL="971550" lvl="1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800" dirty="0"/>
              <a:t>Excess Fluid Volume related to pathophysiologic changes of gestational hypertension and increased risk of fluid overload</a:t>
            </a:r>
          </a:p>
          <a:p>
            <a:pPr marL="971550" lvl="1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800" dirty="0"/>
              <a:t>Ineffective Tissue Perfusion: Fetal Cardiac and Cerebral related to altered placental blood flow caused by vasospasm and thrombosis</a:t>
            </a:r>
          </a:p>
          <a:p>
            <a:pPr marL="971550" lvl="1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800" dirty="0" smtClean="0"/>
              <a:t>Anxiety </a:t>
            </a:r>
            <a:r>
              <a:rPr lang="en-US" sz="2800" dirty="0"/>
              <a:t>related to diagnosis and concern for self and fetus</a:t>
            </a:r>
          </a:p>
          <a:p>
            <a:pPr marL="971550" lvl="1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800" dirty="0"/>
              <a:t>Deficient Diversional Activity related to prolonged bed rest</a:t>
            </a:r>
          </a:p>
          <a:p>
            <a:pPr marL="971550" lvl="1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800" dirty="0"/>
              <a:t>Decreased Cardiac Output related to decreased preload or antihypertensive </a:t>
            </a:r>
            <a:r>
              <a:rPr lang="en-US" sz="2800" dirty="0" smtClean="0"/>
              <a:t>therapy</a:t>
            </a:r>
          </a:p>
          <a:p>
            <a:pPr marL="971550" lvl="1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800" dirty="0" smtClean="0">
                <a:solidFill>
                  <a:prstClr val="black"/>
                </a:solidFill>
              </a:rPr>
              <a:t>Risk </a:t>
            </a:r>
            <a:r>
              <a:rPr lang="en-US" sz="2800" dirty="0">
                <a:solidFill>
                  <a:prstClr val="black"/>
                </a:solidFill>
              </a:rPr>
              <a:t>for Injury related to seizures or to prolonged bed rest or other therapeutic regimens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58680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4547"/>
            <a:ext cx="10515600" cy="100455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+mn-lt"/>
              </a:rPr>
              <a:t>8. Premature rupture of membranes (PROM)</a:t>
            </a:r>
            <a:br>
              <a:rPr lang="en-US" dirty="0" smtClean="0">
                <a:solidFill>
                  <a:srgbClr val="FF0000"/>
                </a:solidFill>
                <a:latin typeface="+mn-lt"/>
              </a:rPr>
            </a:b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30310"/>
            <a:ext cx="10515600" cy="51466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dirty="0"/>
              <a:t>Premature rupture of membranes (PROM) </a:t>
            </a:r>
            <a:r>
              <a:rPr lang="en-US" dirty="0"/>
              <a:t>is defined as rupture of the membranes before the onset of labor. </a:t>
            </a: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b="1" dirty="0" smtClean="0"/>
              <a:t>PROM</a:t>
            </a:r>
            <a:r>
              <a:rPr lang="en-US" dirty="0" smtClean="0"/>
              <a:t> </a:t>
            </a:r>
            <a:r>
              <a:rPr lang="en-US" dirty="0"/>
              <a:t>is independent of gestational age; when it occurs prior to term it is referred to as preterm PROM (PPROM). </a:t>
            </a: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Due </a:t>
            </a:r>
            <a:r>
              <a:rPr lang="en-US" dirty="0"/>
              <a:t>to confusion of the terms PROM and PPROM, the term </a:t>
            </a:r>
            <a:r>
              <a:rPr lang="en-US" dirty="0" err="1" smtClean="0"/>
              <a:t>prelabor</a:t>
            </a:r>
            <a:r>
              <a:rPr lang="en-US" dirty="0" smtClean="0"/>
              <a:t> </a:t>
            </a:r>
            <a:r>
              <a:rPr lang="en-US" dirty="0"/>
              <a:t>rupture of </a:t>
            </a:r>
            <a:r>
              <a:rPr lang="en-US" dirty="0" smtClean="0"/>
              <a:t>membranes may </a:t>
            </a:r>
            <a:r>
              <a:rPr lang="en-US" dirty="0"/>
              <a:t>be used in place of PROM. </a:t>
            </a: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This </a:t>
            </a:r>
            <a:r>
              <a:rPr lang="en-US" dirty="0"/>
              <a:t>condition occurs in 3% to 18.5% of </a:t>
            </a:r>
            <a:r>
              <a:rPr lang="en-US" dirty="0" smtClean="0"/>
              <a:t>pregnancies.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5989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Pathophysiology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The exact etiology of PROM is not clearly understood, although </a:t>
            </a:r>
            <a:r>
              <a:rPr lang="en-US" sz="2800" dirty="0" err="1"/>
              <a:t>nonpathologic</a:t>
            </a:r>
            <a:r>
              <a:rPr lang="en-US" sz="2800" dirty="0"/>
              <a:t> causes such as the combination of stretching of the membranes and biochemical changes are suspected to contribute.</a:t>
            </a:r>
          </a:p>
          <a:p>
            <a:pPr lvl="2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PROM is manifested by a large gush of amniotic fluid or leaking of fluid per vagina, which usually persists.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4537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Predisposing factors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Font typeface="Wingdings" panose="05000000000000000000" pitchFamily="2" charset="2"/>
              <a:buChar char="Ø"/>
            </a:pPr>
            <a:r>
              <a:rPr lang="en-US" sz="2800" dirty="0" smtClean="0"/>
              <a:t>Multiple pregnancy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 err="1" smtClean="0"/>
              <a:t>Polyhydramnios</a:t>
            </a:r>
            <a:endParaRPr lang="en-US" sz="2800" dirty="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 smtClean="0"/>
              <a:t>Cervical incompetence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 smtClean="0"/>
              <a:t>Trauma e.g. </a:t>
            </a:r>
            <a:r>
              <a:rPr lang="en-US" sz="2800" dirty="0"/>
              <a:t>P</a:t>
            </a:r>
            <a:r>
              <a:rPr lang="en-US" sz="2800" dirty="0" smtClean="0"/>
              <a:t>elvic exam, abdominal amniocentesis, external versions, sexual intercourse, blows.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 smtClean="0"/>
              <a:t>Maternal vaginal colonization with potentially pathogenic infections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 smtClean="0"/>
              <a:t>Smokers and recreational drug users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2397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Diagnosis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b="1" dirty="0">
                <a:solidFill>
                  <a:prstClr val="black"/>
                </a:solidFill>
              </a:rPr>
              <a:t>Sterile speculum examination </a:t>
            </a:r>
            <a:r>
              <a:rPr lang="en-US" dirty="0">
                <a:solidFill>
                  <a:prstClr val="black"/>
                </a:solidFill>
              </a:rPr>
              <a:t>for identification of pooling of fluid in the vagina.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b="1" dirty="0" err="1">
                <a:solidFill>
                  <a:prstClr val="black"/>
                </a:solidFill>
              </a:rPr>
              <a:t>Nitrazine</a:t>
            </a:r>
            <a:r>
              <a:rPr lang="en-US" b="1" dirty="0">
                <a:solidFill>
                  <a:prstClr val="black"/>
                </a:solidFill>
              </a:rPr>
              <a:t> test</a:t>
            </a:r>
            <a:r>
              <a:rPr lang="en-US" dirty="0">
                <a:solidFill>
                  <a:prstClr val="black"/>
                </a:solidFill>
              </a:rPr>
              <a:t>: positive test will change pH paper strip from yellow-green to blue in the presence of amniotic fluid taken from the vaginal canal.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b="1" dirty="0">
                <a:solidFill>
                  <a:prstClr val="black"/>
                </a:solidFill>
              </a:rPr>
              <a:t>Fern test: </a:t>
            </a:r>
            <a:r>
              <a:rPr lang="en-US" dirty="0">
                <a:solidFill>
                  <a:prstClr val="black"/>
                </a:solidFill>
              </a:rPr>
              <a:t>positive test will reveal </a:t>
            </a:r>
            <a:r>
              <a:rPr lang="en-US" dirty="0" err="1">
                <a:solidFill>
                  <a:prstClr val="black"/>
                </a:solidFill>
              </a:rPr>
              <a:t>ferning</a:t>
            </a:r>
            <a:r>
              <a:rPr lang="en-US" dirty="0">
                <a:solidFill>
                  <a:prstClr val="black"/>
                </a:solidFill>
              </a:rPr>
              <a:t> on a slide viewed under a microscope. A swab of the posterior vaginal fornix is taken to obtain amniotic fluid. 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</a:rPr>
              <a:t>Ultrasound to assess amniotic fluid volume.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</a:rPr>
              <a:t>Amniocentesis to inject indigo carmine or Evans blue dye. Watch for vaginal leakage of blue fluid to assess for ruptured membranes.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0060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5910"/>
            <a:ext cx="10515600" cy="9144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Risk of PROM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40158"/>
            <a:ext cx="10515600" cy="5640946"/>
          </a:xfrm>
        </p:spPr>
        <p:txBody>
          <a:bodyPr>
            <a:normAutofit/>
          </a:bodyPr>
          <a:lstStyle/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Imminent </a:t>
            </a:r>
            <a:r>
              <a:rPr lang="en-US" dirty="0" err="1" smtClean="0"/>
              <a:t>labour</a:t>
            </a:r>
            <a:r>
              <a:rPr lang="en-US" dirty="0" smtClean="0"/>
              <a:t> resulting in premature birth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dirty="0" err="1" smtClean="0"/>
              <a:t>Chorioamnionitis</a:t>
            </a:r>
            <a:r>
              <a:rPr lang="en-US" dirty="0" smtClean="0"/>
              <a:t>, which may  be followed by </a:t>
            </a:r>
            <a:r>
              <a:rPr lang="en-US" dirty="0" err="1" smtClean="0"/>
              <a:t>foetal</a:t>
            </a:r>
            <a:r>
              <a:rPr lang="en-US" dirty="0" smtClean="0"/>
              <a:t> and maternal systemic infections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dirty="0" err="1" smtClean="0"/>
              <a:t>Oligohydramnios</a:t>
            </a:r>
            <a:r>
              <a:rPr lang="en-US" dirty="0" smtClean="0"/>
              <a:t> if prolonged PPROM occurs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Cord prolapse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dirty="0" err="1" smtClean="0"/>
              <a:t>Malpresentation</a:t>
            </a:r>
            <a:r>
              <a:rPr lang="en-US" dirty="0" smtClean="0"/>
              <a:t> associated with prematurity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Antepartum </a:t>
            </a:r>
            <a:r>
              <a:rPr lang="en-US" dirty="0" err="1" smtClean="0"/>
              <a:t>haemorrhage</a:t>
            </a:r>
            <a:endParaRPr lang="en-US" dirty="0" smtClean="0"/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Neonatal sepsis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Psychosocial problems resulting from uncertain </a:t>
            </a:r>
            <a:r>
              <a:rPr lang="en-US" dirty="0" err="1" smtClean="0"/>
              <a:t>foetal</a:t>
            </a:r>
            <a:r>
              <a:rPr lang="en-US" dirty="0" smtClean="0"/>
              <a:t> and neonatal outcome and long term hospitalization; impaired mother and baby bonding after birth.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8936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Clinical features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Early - intermittent vaginal drainage of amniotic fluid</a:t>
            </a:r>
          </a:p>
          <a:p>
            <a:r>
              <a:rPr lang="en-US" dirty="0" smtClean="0"/>
              <a:t>late – </a:t>
            </a:r>
            <a:r>
              <a:rPr lang="en-US" dirty="0" err="1" smtClean="0"/>
              <a:t>chorioamnionitis</a:t>
            </a:r>
            <a:r>
              <a:rPr lang="en-US" dirty="0" smtClean="0"/>
              <a:t> </a:t>
            </a:r>
            <a:r>
              <a:rPr lang="en-US" dirty="0" smtClean="0"/>
              <a:t>(inflammation of chorionic villi of </a:t>
            </a:r>
            <a:r>
              <a:rPr lang="en-US" dirty="0" err="1" smtClean="0"/>
              <a:t>theplacenta</a:t>
            </a:r>
            <a:r>
              <a:rPr lang="en-US" dirty="0" smtClean="0"/>
              <a:t> due to ascending infection)</a:t>
            </a:r>
          </a:p>
          <a:p>
            <a:r>
              <a:rPr lang="en-US" dirty="0" smtClean="0"/>
              <a:t>May complicate if delivery is not done within 24 hours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665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654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Management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33341"/>
            <a:ext cx="10515600" cy="504362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When PROM is confirmed, the woman is admitted to the hospital and usually remains there until delivery</a:t>
            </a:r>
            <a:endParaRPr lang="en-US" dirty="0" smtClean="0"/>
          </a:p>
          <a:p>
            <a:pPr>
              <a:lnSpc>
                <a:spcPct val="110000"/>
              </a:lnSpc>
            </a:pPr>
            <a:r>
              <a:rPr lang="en-US" dirty="0" smtClean="0"/>
              <a:t>May prolong pregnancy to reach almost term so as to ensure maturity of </a:t>
            </a:r>
            <a:r>
              <a:rPr lang="en-US" dirty="0" err="1" smtClean="0"/>
              <a:t>foetal</a:t>
            </a:r>
            <a:r>
              <a:rPr lang="en-US" dirty="0" smtClean="0"/>
              <a:t> lungs and preferable birth weight 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This is indicated if:</a:t>
            </a:r>
          </a:p>
          <a:p>
            <a:pPr lvl="2">
              <a:lnSpc>
                <a:spcPct val="110000"/>
              </a:lnSpc>
            </a:pPr>
            <a:r>
              <a:rPr lang="en-US" sz="2400" dirty="0" smtClean="0"/>
              <a:t>Gestation is less than 35 weeks</a:t>
            </a:r>
          </a:p>
          <a:p>
            <a:pPr lvl="2">
              <a:lnSpc>
                <a:spcPct val="110000"/>
              </a:lnSpc>
            </a:pPr>
            <a:r>
              <a:rPr lang="en-US" sz="2400" dirty="0" err="1" smtClean="0"/>
              <a:t>Foetal</a:t>
            </a:r>
            <a:r>
              <a:rPr lang="en-US" sz="2400" dirty="0" smtClean="0"/>
              <a:t> weight is less than 1800gms</a:t>
            </a:r>
          </a:p>
          <a:p>
            <a:pPr lvl="2">
              <a:lnSpc>
                <a:spcPct val="110000"/>
              </a:lnSpc>
            </a:pPr>
            <a:r>
              <a:rPr lang="en-US" sz="2400" dirty="0" err="1" smtClean="0"/>
              <a:t>Thereis</a:t>
            </a:r>
            <a:r>
              <a:rPr lang="en-US" sz="2400" dirty="0" smtClean="0"/>
              <a:t> no </a:t>
            </a:r>
            <a:r>
              <a:rPr lang="en-US" sz="2400" dirty="0" err="1" smtClean="0"/>
              <a:t>chorioamnionitis</a:t>
            </a:r>
            <a:endParaRPr lang="en-US" sz="2400" dirty="0" smtClean="0"/>
          </a:p>
          <a:p>
            <a:pPr>
              <a:lnSpc>
                <a:spcPct val="110000"/>
              </a:lnSpc>
            </a:pPr>
            <a:r>
              <a:rPr lang="en-US" dirty="0" smtClean="0"/>
              <a:t>Take history to determine the period  that has elapsed after membranes have ruptured and rule out maternal conditions that may contraindicate mode of delivery.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Do speculum examination to see if cervix is open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5779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65914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M</a:t>
            </a:r>
            <a:r>
              <a:rPr lang="en-US" dirty="0" smtClean="0">
                <a:solidFill>
                  <a:srgbClr val="00B0F0"/>
                </a:solidFill>
              </a:rPr>
              <a:t>anagement 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33340"/>
            <a:ext cx="10515600" cy="515154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Take cervical swab for c/s to rule out infections</a:t>
            </a:r>
          </a:p>
          <a:p>
            <a:r>
              <a:rPr lang="en-US" dirty="0" smtClean="0"/>
              <a:t>Admit the woman for bed rest and arrest </a:t>
            </a:r>
            <a:r>
              <a:rPr lang="en-US" dirty="0" err="1" smtClean="0"/>
              <a:t>labour</a:t>
            </a:r>
            <a:endParaRPr lang="en-US" dirty="0" smtClean="0"/>
          </a:p>
          <a:p>
            <a:r>
              <a:rPr lang="en-US" dirty="0" smtClean="0"/>
              <a:t>Give sedatives to  promote rest and allay anxiety</a:t>
            </a:r>
          </a:p>
          <a:p>
            <a:r>
              <a:rPr lang="en-US" dirty="0"/>
              <a:t> </a:t>
            </a:r>
            <a:r>
              <a:rPr lang="en-US" dirty="0" smtClean="0"/>
              <a:t>give antibiotics prophylactically</a:t>
            </a:r>
          </a:p>
          <a:p>
            <a:r>
              <a:rPr lang="en-US" dirty="0" smtClean="0"/>
              <a:t>If prognosis is good , pregnancy is allowed to continue to term or near term</a:t>
            </a:r>
          </a:p>
          <a:p>
            <a:r>
              <a:rPr lang="en-US" dirty="0" smtClean="0"/>
              <a:t>Administer </a:t>
            </a:r>
            <a:r>
              <a:rPr lang="en-US" i="1" dirty="0" smtClean="0"/>
              <a:t>dexamethasone 4mg </a:t>
            </a:r>
            <a:r>
              <a:rPr lang="en-US" dirty="0" err="1" smtClean="0"/>
              <a:t>tds</a:t>
            </a:r>
            <a:r>
              <a:rPr lang="en-US" dirty="0" smtClean="0"/>
              <a:t> to promote maturation of the lungs</a:t>
            </a:r>
          </a:p>
          <a:p>
            <a:r>
              <a:rPr lang="en-US" dirty="0" smtClean="0"/>
              <a:t>May allow </a:t>
            </a:r>
            <a:r>
              <a:rPr lang="en-US" dirty="0" err="1" smtClean="0"/>
              <a:t>labour</a:t>
            </a:r>
            <a:r>
              <a:rPr lang="en-US" dirty="0" smtClean="0"/>
              <a:t> to continue or induce with </a:t>
            </a:r>
            <a:r>
              <a:rPr lang="en-US" dirty="0" err="1" smtClean="0"/>
              <a:t>syntocinon</a:t>
            </a:r>
            <a:r>
              <a:rPr lang="en-US" dirty="0" smtClean="0"/>
              <a:t> drip if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 smtClean="0"/>
              <a:t>There signs of infection </a:t>
            </a:r>
            <a:r>
              <a:rPr lang="en-US" sz="2400" dirty="0" err="1" smtClean="0"/>
              <a:t>chorioamnionitis</a:t>
            </a:r>
            <a:endParaRPr lang="en-US" sz="2400" dirty="0" smtClean="0"/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 smtClean="0"/>
              <a:t>Cervix is more than 3cm dilated or 50% effaced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400" dirty="0" smtClean="0"/>
              <a:t>Pregnancy is 36 weeks and above.</a:t>
            </a:r>
            <a:r>
              <a:rPr lang="en-US" dirty="0" smtClean="0"/>
              <a:t>		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9193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3032"/>
            <a:ext cx="10515600" cy="100455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Complications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9403"/>
            <a:ext cx="10515600" cy="4837560"/>
          </a:xfrm>
        </p:spPr>
        <p:txBody>
          <a:bodyPr>
            <a:normAutofit/>
          </a:bodyPr>
          <a:lstStyle/>
          <a:p>
            <a:pPr marL="1428750" lvl="2" indent="-514350">
              <a:buFont typeface="+mj-lt"/>
              <a:buAutoNum type="arabicPeriod"/>
            </a:pPr>
            <a:r>
              <a:rPr lang="en-US" sz="2800" dirty="0" smtClean="0"/>
              <a:t>Preterm delivery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dirty="0" smtClean="0"/>
              <a:t>Cord prolapse when the cord is swept by gush of fluid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dirty="0" err="1" smtClean="0"/>
              <a:t>Malpresentation</a:t>
            </a:r>
            <a:r>
              <a:rPr lang="en-US" sz="2800" dirty="0" smtClean="0"/>
              <a:t> – the </a:t>
            </a:r>
            <a:r>
              <a:rPr lang="en-US" sz="2800" dirty="0" err="1" smtClean="0"/>
              <a:t>foetus</a:t>
            </a:r>
            <a:r>
              <a:rPr lang="en-US" sz="2800" dirty="0" smtClean="0"/>
              <a:t> is small and can assume varieties of presentation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dirty="0" err="1" smtClean="0"/>
              <a:t>Chorioamnionitis</a:t>
            </a:r>
            <a:r>
              <a:rPr lang="en-US" sz="2800" dirty="0" smtClean="0"/>
              <a:t> </a:t>
            </a:r>
            <a:r>
              <a:rPr lang="en-US" sz="2800" dirty="0" smtClean="0"/>
              <a:t>due to infection if no intervention within 24 hours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dirty="0" smtClean="0"/>
              <a:t>Placenta </a:t>
            </a:r>
            <a:r>
              <a:rPr lang="en-US" sz="2800" dirty="0" err="1" smtClean="0"/>
              <a:t>abruptio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21327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1669"/>
            <a:ext cx="10515600" cy="86288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Nursing assessment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1673"/>
            <a:ext cx="10515600" cy="5460642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Evaluate </a:t>
            </a:r>
            <a:r>
              <a:rPr lang="en-US" dirty="0"/>
              <a:t>maternal BP, respirations, pulse, and temperature every 2 to 4 hours. If temperature or pulse is elevated, continue monitoring every 1 to 2 hours as indicated.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Monitor the amount and type of amniotic fluid that is leaking, and observe for purulent, foul-smelling discharge.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Evaluate daily CBC with differentials, noting any shift to the left (</a:t>
            </a:r>
            <a:r>
              <a:rPr lang="en-US" dirty="0" err="1"/>
              <a:t>ie</a:t>
            </a:r>
            <a:r>
              <a:rPr lang="en-US" dirty="0"/>
              <a:t>, increase of immature forms of neutrophils).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Evaluate fetal status every 4 hours or as indicated, noting fetal activity and heart rate and uterine activity.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Determine if uterine tenderness occurs on abdominal palpation.</a:t>
            </a:r>
          </a:p>
          <a:p>
            <a:pPr algn="ctr"/>
            <a:r>
              <a:rPr lang="en-US" dirty="0">
                <a:solidFill>
                  <a:srgbClr val="00B0F0"/>
                </a:solidFill>
              </a:rPr>
              <a:t>Nursing Diagnosis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Risk for Infection related to ascending bacteria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4556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Nursing intervention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</a:rPr>
              <a:t>Preventing </a:t>
            </a:r>
            <a:r>
              <a:rPr lang="en-US" b="1" dirty="0">
                <a:solidFill>
                  <a:srgbClr val="00B0F0"/>
                </a:solidFill>
              </a:rPr>
              <a:t>Infection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Evaluate amount and odor of amniotic fluid leakage.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Do not perform vaginal examinations without consulting the health care provider.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Place patient on disposable pads to collect leaking fluid, and change pads every 2 hours or more frequently as needed.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Review the need for good hand-washing technique and hygiene after urination and defecation.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Monitor FHR and fetal activity every 4 hours or more frequently as indicated.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Monitor maternal temperature, pulse respirations, BP, and uterine tenderness at least every 4 hours or more frequently as indicated.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56671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0" lvl="0" indent="-228600">
              <a:spcBef>
                <a:spcPts val="1000"/>
              </a:spcBef>
            </a:pPr>
            <a:r>
              <a:rPr lang="en-US" sz="4000" dirty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Evaluation: Expected Outcomes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Evaluation: Expected Outcomes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No signs of infection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14163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+mn-lt"/>
              </a:rPr>
              <a:t>Preterm premature rupture of membranes (PPROM)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Preterm premature rupture of membranes (PPROM) is defined as rupture of membranes before 37 completed weeks' gestation with or without the onset of spontaneous labor. </a:t>
            </a:r>
            <a:endParaRPr lang="en-US" sz="2800" dirty="0" smtClean="0"/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800" dirty="0" smtClean="0"/>
              <a:t>Recently</a:t>
            </a:r>
            <a:r>
              <a:rPr lang="en-US" sz="2800" dirty="0"/>
              <a:t>, due to the confusion over the meaning of </a:t>
            </a:r>
            <a:r>
              <a:rPr lang="en-US" sz="2800" dirty="0" smtClean="0"/>
              <a:t>premature rupture </a:t>
            </a:r>
            <a:r>
              <a:rPr lang="en-US" sz="2800" dirty="0"/>
              <a:t>of membranes (</a:t>
            </a:r>
            <a:r>
              <a:rPr lang="en-US" sz="2800" dirty="0" err="1"/>
              <a:t>ie</a:t>
            </a:r>
            <a:r>
              <a:rPr lang="en-US" sz="2800" dirty="0"/>
              <a:t>, before labor versus preterm), the term </a:t>
            </a:r>
            <a:r>
              <a:rPr lang="en-US" sz="2800" b="1" dirty="0" smtClean="0"/>
              <a:t>preterm </a:t>
            </a:r>
            <a:r>
              <a:rPr lang="en-US" sz="2800" b="1" dirty="0" err="1"/>
              <a:t>prelabor</a:t>
            </a:r>
            <a:r>
              <a:rPr lang="en-US" sz="2800" b="1" dirty="0"/>
              <a:t> rupture of </a:t>
            </a:r>
            <a:r>
              <a:rPr lang="en-US" sz="2800" b="1" dirty="0" smtClean="0"/>
              <a:t>membranes </a:t>
            </a:r>
            <a:r>
              <a:rPr lang="en-US" sz="2800" dirty="0" smtClean="0"/>
              <a:t>is </a:t>
            </a:r>
            <a:r>
              <a:rPr lang="en-US" sz="2800" dirty="0"/>
              <a:t>used to signify rupture of membranes in preterm gestations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4181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5911"/>
            <a:ext cx="10515600" cy="69545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Pathophysiology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27279"/>
            <a:ext cx="10515600" cy="5249684"/>
          </a:xfrm>
        </p:spPr>
        <p:txBody>
          <a:bodyPr>
            <a:normAutofit/>
          </a:bodyPr>
          <a:lstStyle/>
          <a:p>
            <a:pPr lvl="2">
              <a:lnSpc>
                <a:spcPct val="100000"/>
              </a:lnSpc>
            </a:pPr>
            <a:r>
              <a:rPr lang="en-US" sz="2800" dirty="0" smtClean="0"/>
              <a:t>Exact cause is unknown. However, PPROM is likely to be either a pathologic intrinsic weakness or extrinsic factors causing the membranes to rupture prematurely.</a:t>
            </a:r>
          </a:p>
          <a:p>
            <a:r>
              <a:rPr lang="en-US" b="1" dirty="0" smtClean="0"/>
              <a:t>In </a:t>
            </a:r>
            <a:r>
              <a:rPr lang="en-US" b="1" dirty="0"/>
              <a:t>PPROM, risk factors include:</a:t>
            </a:r>
          </a:p>
          <a:p>
            <a:pPr marL="1885950" lvl="3" indent="-514350">
              <a:buFont typeface="+mj-lt"/>
              <a:buAutoNum type="arabicPeriod"/>
            </a:pPr>
            <a:r>
              <a:rPr lang="en-US" sz="3300" i="1" dirty="0"/>
              <a:t>Infection (</a:t>
            </a:r>
            <a:r>
              <a:rPr lang="en-US" sz="3300" i="1" dirty="0" err="1"/>
              <a:t>amnionitis</a:t>
            </a:r>
            <a:r>
              <a:rPr lang="en-US" sz="3300" i="1" dirty="0"/>
              <a:t>; group B beta-hemolytic Streptococcus)</a:t>
            </a:r>
          </a:p>
          <a:p>
            <a:pPr marL="1885950" lvl="3" indent="-514350">
              <a:buFont typeface="+mj-lt"/>
              <a:buAutoNum type="arabicPeriod"/>
            </a:pPr>
            <a:r>
              <a:rPr lang="en-US" sz="3300" i="1" dirty="0"/>
              <a:t>Previous history of PROM or PTB</a:t>
            </a:r>
          </a:p>
          <a:p>
            <a:pPr marL="1885950" lvl="3" indent="-514350">
              <a:buFont typeface="+mj-lt"/>
              <a:buAutoNum type="arabicPeriod"/>
            </a:pPr>
            <a:r>
              <a:rPr lang="en-US" sz="3300" i="1" dirty="0" err="1"/>
              <a:t>Hydramnios</a:t>
            </a:r>
            <a:r>
              <a:rPr lang="en-US" sz="3300" i="1" dirty="0"/>
              <a:t> (</a:t>
            </a:r>
            <a:r>
              <a:rPr lang="en-US" sz="3300" i="1" dirty="0" err="1"/>
              <a:t>polyhydramnios</a:t>
            </a:r>
            <a:r>
              <a:rPr lang="en-US" sz="3300" i="1" dirty="0"/>
              <a:t>/</a:t>
            </a:r>
            <a:r>
              <a:rPr lang="en-US" sz="3300" i="1" dirty="0" err="1"/>
              <a:t>oligohydramnios</a:t>
            </a:r>
            <a:r>
              <a:rPr lang="en-US" sz="3300" i="1" dirty="0"/>
              <a:t>)</a:t>
            </a:r>
          </a:p>
          <a:p>
            <a:pPr marL="1885950" lvl="3" indent="-514350">
              <a:buFont typeface="+mj-lt"/>
              <a:buAutoNum type="arabicPeriod"/>
            </a:pPr>
            <a:r>
              <a:rPr lang="en-US" sz="3300" i="1" dirty="0"/>
              <a:t>Incompetent cervix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7486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Risk factors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85950" lvl="3" indent="-514350">
              <a:buFont typeface="+mj-lt"/>
              <a:buAutoNum type="arabicPeriod" startAt="5"/>
            </a:pPr>
            <a:r>
              <a:rPr lang="en-US" sz="2600" i="1" dirty="0">
                <a:solidFill>
                  <a:prstClr val="black"/>
                </a:solidFill>
              </a:rPr>
              <a:t>Increased intrauterine volume (multiple gestation, fibroids, </a:t>
            </a:r>
            <a:r>
              <a:rPr lang="en-US" sz="2600" i="1" dirty="0" err="1">
                <a:solidFill>
                  <a:prstClr val="black"/>
                </a:solidFill>
              </a:rPr>
              <a:t>polyhydramnios</a:t>
            </a:r>
            <a:r>
              <a:rPr lang="en-US" sz="2600" i="1" dirty="0">
                <a:solidFill>
                  <a:prstClr val="black"/>
                </a:solidFill>
              </a:rPr>
              <a:t>)</a:t>
            </a:r>
          </a:p>
          <a:p>
            <a:pPr marL="1885950" lvl="3" indent="-514350">
              <a:buFont typeface="+mj-lt"/>
              <a:buAutoNum type="arabicPeriod" startAt="5"/>
            </a:pPr>
            <a:r>
              <a:rPr lang="en-US" sz="2600" i="1" dirty="0" err="1">
                <a:solidFill>
                  <a:prstClr val="black"/>
                </a:solidFill>
              </a:rPr>
              <a:t>Abruptio</a:t>
            </a:r>
            <a:r>
              <a:rPr lang="en-US" sz="2600" i="1" dirty="0">
                <a:solidFill>
                  <a:prstClr val="black"/>
                </a:solidFill>
              </a:rPr>
              <a:t> placentae</a:t>
            </a:r>
          </a:p>
          <a:p>
            <a:pPr marL="1885950" lvl="3" indent="-514350">
              <a:buFont typeface="+mj-lt"/>
              <a:buAutoNum type="arabicPeriod" startAt="5"/>
            </a:pPr>
            <a:r>
              <a:rPr lang="en-US" sz="2600" i="1" dirty="0">
                <a:solidFill>
                  <a:prstClr val="black"/>
                </a:solidFill>
              </a:rPr>
              <a:t>Cigarette smoking</a:t>
            </a:r>
          </a:p>
          <a:p>
            <a:pPr marL="1885950" lvl="3" indent="-514350">
              <a:buFont typeface="+mj-lt"/>
              <a:buAutoNum type="arabicPeriod" startAt="5"/>
            </a:pPr>
            <a:r>
              <a:rPr lang="en-US" sz="2600" i="1" dirty="0">
                <a:solidFill>
                  <a:prstClr val="black"/>
                </a:solidFill>
              </a:rPr>
              <a:t>Fetal anomalies</a:t>
            </a:r>
          </a:p>
          <a:p>
            <a:pPr marL="1885950" lvl="3" indent="-514350">
              <a:buFont typeface="+mj-lt"/>
              <a:buAutoNum type="arabicPeriod" startAt="5"/>
            </a:pPr>
            <a:r>
              <a:rPr lang="en-US" sz="2600" i="1" dirty="0">
                <a:solidFill>
                  <a:prstClr val="black"/>
                </a:solidFill>
              </a:rPr>
              <a:t>Coitus (intercourse)</a:t>
            </a:r>
          </a:p>
          <a:p>
            <a:pPr marL="1885950" lvl="3" indent="-514350">
              <a:buFont typeface="+mj-lt"/>
              <a:buAutoNum type="arabicPeriod" startAt="5"/>
            </a:pPr>
            <a:r>
              <a:rPr lang="en-US" sz="2600" i="1" dirty="0">
                <a:solidFill>
                  <a:prstClr val="black"/>
                </a:solidFill>
              </a:rPr>
              <a:t>Vaginal colonization with group B beta-hemolytic Streptococcus</a:t>
            </a:r>
          </a:p>
          <a:p>
            <a:pPr marL="1885950" lvl="3" indent="-514350">
              <a:buFont typeface="+mj-lt"/>
              <a:buAutoNum type="arabicPeriod" startAt="5"/>
            </a:pPr>
            <a:r>
              <a:rPr lang="en-US" sz="2600" i="1" dirty="0">
                <a:solidFill>
                  <a:prstClr val="black"/>
                </a:solidFill>
              </a:rPr>
              <a:t>Prenatal vaginal bleeding in more than one trimester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6381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8789"/>
            <a:ext cx="10515600" cy="110758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diagnosis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2434"/>
            <a:ext cx="10515600" cy="5125791"/>
          </a:xfrm>
        </p:spPr>
        <p:txBody>
          <a:bodyPr/>
          <a:lstStyle/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b="1" dirty="0"/>
              <a:t>Sterile speculum examination </a:t>
            </a:r>
            <a:r>
              <a:rPr lang="en-US" dirty="0"/>
              <a:t>for identification </a:t>
            </a:r>
            <a:r>
              <a:rPr lang="en-US" dirty="0" smtClean="0"/>
              <a:t>of pooling of </a:t>
            </a:r>
            <a:r>
              <a:rPr lang="en-US" dirty="0"/>
              <a:t>fluid in the vagina.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b="1" dirty="0" err="1"/>
              <a:t>Nitrazine</a:t>
            </a:r>
            <a:r>
              <a:rPr lang="en-US" b="1" dirty="0"/>
              <a:t> </a:t>
            </a:r>
            <a:r>
              <a:rPr lang="en-US" b="1" dirty="0" smtClean="0"/>
              <a:t>test</a:t>
            </a:r>
            <a:r>
              <a:rPr lang="en-US" dirty="0" smtClean="0"/>
              <a:t>: positive </a:t>
            </a:r>
            <a:r>
              <a:rPr lang="en-US" dirty="0"/>
              <a:t>test will change pH paper strip from yellow-green to blue in the presence of amniotic fluid taken from the vaginal </a:t>
            </a:r>
            <a:r>
              <a:rPr lang="en-US" dirty="0" smtClean="0"/>
              <a:t>canal.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b="1" dirty="0" smtClean="0"/>
              <a:t>Fern test: </a:t>
            </a:r>
            <a:r>
              <a:rPr lang="en-US" dirty="0" smtClean="0"/>
              <a:t>positive </a:t>
            </a:r>
            <a:r>
              <a:rPr lang="en-US" dirty="0"/>
              <a:t>test will reveal </a:t>
            </a:r>
            <a:r>
              <a:rPr lang="en-US" dirty="0" err="1" smtClean="0"/>
              <a:t>ferning</a:t>
            </a:r>
            <a:r>
              <a:rPr lang="en-US" dirty="0" smtClean="0"/>
              <a:t> on </a:t>
            </a:r>
            <a:r>
              <a:rPr lang="en-US" dirty="0"/>
              <a:t>a slide viewed under a microscope. A swab of the posterior vaginal fornix is taken to obtain amniotic fluid. 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Ultrasound </a:t>
            </a:r>
            <a:r>
              <a:rPr lang="en-US" dirty="0"/>
              <a:t>to assess amniotic fluid </a:t>
            </a:r>
            <a:r>
              <a:rPr lang="en-US" dirty="0" smtClean="0"/>
              <a:t>volume.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/>
              <a:t>Amniocentesis </a:t>
            </a:r>
            <a:r>
              <a:rPr lang="en-US" dirty="0"/>
              <a:t>to inject indigo carmine or Evans blue dye. Watch for vaginal leakage of blue fluid to assess for ruptured membranes.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34158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411" y="218941"/>
            <a:ext cx="10515600" cy="88864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Management of PPROM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4552"/>
            <a:ext cx="10515600" cy="5172411"/>
          </a:xfrm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For PPROM, </a:t>
            </a:r>
            <a:r>
              <a:rPr lang="en-US" sz="2800" b="1" dirty="0" err="1"/>
              <a:t>tocolytics</a:t>
            </a:r>
            <a:r>
              <a:rPr lang="en-US" sz="2800" b="1" dirty="0"/>
              <a:t>, corticosteroids </a:t>
            </a:r>
            <a:r>
              <a:rPr lang="en-US" sz="2800" dirty="0" smtClean="0"/>
              <a:t>(to promote lung maturity  and  </a:t>
            </a:r>
            <a:r>
              <a:rPr lang="en-US" sz="2800" dirty="0"/>
              <a:t>decrease the severity of RDS in the premature neonate), and </a:t>
            </a:r>
            <a:r>
              <a:rPr lang="en-US" sz="2800" b="1" dirty="0"/>
              <a:t>prophylactic antibiotics </a:t>
            </a:r>
            <a:r>
              <a:rPr lang="en-US" sz="2800" dirty="0"/>
              <a:t>are used.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Management is influenced by gestational age.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800" b="1" dirty="0"/>
              <a:t>Initial management:</a:t>
            </a:r>
          </a:p>
          <a:p>
            <a:pPr lvl="2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Confirm rupture of membranes.</a:t>
            </a:r>
          </a:p>
          <a:p>
            <a:pPr lvl="2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Determine if bacterial infection is present at time of rupture by vaginal/cervical cultures.</a:t>
            </a:r>
          </a:p>
          <a:p>
            <a:pPr lvl="2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Document age of gestation.</a:t>
            </a:r>
          </a:p>
          <a:p>
            <a:pPr lvl="2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800" dirty="0"/>
              <a:t>Determine fetal lung maturity by amniocentesis or vaginal culture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9527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Management of PPROM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Active management: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sz="2800" dirty="0"/>
              <a:t>Tocolytic therapy.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sz="2800" dirty="0"/>
              <a:t>Antibiotic therapy.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sz="2800" dirty="0"/>
              <a:t>Corticosteroid administration.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sz="2800" dirty="0" err="1"/>
              <a:t>Amnioinfusion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r>
              <a:rPr lang="en-US" b="1" dirty="0"/>
              <a:t>Conservative management: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sz="2800" dirty="0"/>
              <a:t>Bed rest.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sz="2800" dirty="0"/>
              <a:t>Vital signs per your facility's policy and patient condition.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sz="2800" dirty="0"/>
              <a:t>Monitor fetal well-being daily or more frequently as dictated by your facility's policy and patient condition.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35714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Complication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>
              <a:buFont typeface="Wingdings" panose="05000000000000000000" pitchFamily="2" charset="2"/>
              <a:buChar char="Ø"/>
            </a:pPr>
            <a:r>
              <a:rPr lang="en-US" sz="2800" dirty="0" smtClean="0"/>
              <a:t>Same as PROM </a:t>
            </a:r>
          </a:p>
          <a:p>
            <a:pPr marL="1371600" lvl="3" indent="0">
              <a:buNone/>
            </a:pP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 smtClean="0"/>
              <a:t>Fetal infection</a:t>
            </a:r>
            <a:endParaRPr lang="en-US" sz="2800" b="1" dirty="0"/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800" dirty="0" smtClean="0"/>
              <a:t>Neonatal RDS,</a:t>
            </a:r>
          </a:p>
          <a:p>
            <a:pPr marL="1371600" lvl="3" indent="0">
              <a:buNone/>
            </a:pPr>
            <a:r>
              <a:rPr lang="en-US" sz="2800" dirty="0" smtClean="0"/>
              <a:t>Nursing assessment as for PROM 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59809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 8. Premature </a:t>
            </a:r>
            <a:r>
              <a:rPr lang="en-US" dirty="0" err="1" smtClean="0">
                <a:solidFill>
                  <a:srgbClr val="FF0000"/>
                </a:solidFill>
              </a:rPr>
              <a:t>Labour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Pemature</a:t>
            </a:r>
            <a:r>
              <a:rPr lang="en-US" dirty="0" smtClean="0"/>
              <a:t> </a:t>
            </a:r>
            <a:r>
              <a:rPr lang="en-US" dirty="0" err="1" smtClean="0"/>
              <a:t>labour</a:t>
            </a:r>
            <a:r>
              <a:rPr lang="en-US" dirty="0" smtClean="0"/>
              <a:t> refers to onset of </a:t>
            </a:r>
            <a:r>
              <a:rPr lang="en-US" dirty="0" err="1" smtClean="0"/>
              <a:t>labour</a:t>
            </a:r>
            <a:r>
              <a:rPr lang="en-US" dirty="0" smtClean="0"/>
              <a:t> before 37 weeks of gestation</a:t>
            </a:r>
          </a:p>
          <a:p>
            <a:pPr marL="0" indent="0">
              <a:buNone/>
            </a:pPr>
            <a:r>
              <a:rPr lang="en-US" b="1" dirty="0" smtClean="0"/>
              <a:t>Predisposing factors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 smtClean="0"/>
              <a:t>Premature rupture of membranes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 err="1" smtClean="0"/>
              <a:t>Polyhydramnios</a:t>
            </a:r>
            <a:endParaRPr lang="en-US" sz="2400" dirty="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 smtClean="0"/>
              <a:t>Cervical incompetence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 smtClean="0"/>
              <a:t>Multiple pregnancy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 smtClean="0"/>
              <a:t>Preeclampsia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 smtClean="0"/>
              <a:t>Cardiac disease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 smtClean="0"/>
              <a:t>Pyelonephritis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 smtClean="0"/>
              <a:t>Diabetes mellitus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 smtClean="0"/>
              <a:t>Emotional stress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 smtClean="0"/>
              <a:t>Rhesus </a:t>
            </a:r>
            <a:r>
              <a:rPr lang="en-US" sz="2400" dirty="0" err="1" smtClean="0"/>
              <a:t>isoimunization</a:t>
            </a:r>
            <a:endParaRPr lang="en-US" sz="2400" dirty="0" smtClean="0"/>
          </a:p>
          <a:p>
            <a:pPr lvl="2">
              <a:buFont typeface="Wingdings" panose="05000000000000000000" pitchFamily="2" charset="2"/>
              <a:buChar char="Ø"/>
            </a:pP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66208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143000" marR="0" lvl="2" indent="-228600" algn="ctr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Clinical Manifestations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2">
              <a:buFont typeface="Wingdings" panose="05000000000000000000" pitchFamily="2" charset="2"/>
              <a:buChar char="Ø"/>
            </a:pPr>
            <a:r>
              <a:rPr lang="en-US" sz="2800" dirty="0" smtClean="0"/>
              <a:t>Uterine </a:t>
            </a:r>
            <a:r>
              <a:rPr lang="en-US" sz="2800" dirty="0"/>
              <a:t>cramps (menstrual-like, intermittent or constant)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Uterine contractions occurring at intervals of 10 minutes or less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Low abdominal pressure (pelvic pressure)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Dull low backache (intermittent or constant)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Increase or change in vaginal discharge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Feeling that baby is </a:t>
            </a:r>
            <a:r>
              <a:rPr lang="en-US" sz="2800" dirty="0" smtClean="0"/>
              <a:t>pushing down or that something is </a:t>
            </a:r>
            <a:r>
              <a:rPr lang="en-US" sz="2800" dirty="0"/>
              <a:t>in the vagina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Abdominal cramping with or without nausea, vomiting, or diarrhea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59932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700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Management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7888"/>
            <a:ext cx="10515600" cy="526745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dirty="0"/>
              <a:t>focus of treatment is prevention of delivery of a preterm neonate starting with preconception care and focusing on the many risks attributable to preterm labor and birth.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B0F0"/>
                </a:solidFill>
              </a:rPr>
              <a:t>Preconception Care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Baseline assessment of health and risks with advice to decrease the risks attributable to PTL/PTB.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Pregnancy planning and identification of barriers to care.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Adjustment of prescribed and over-the-counter medications that may pose a threat to the developing fetus.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Advice to improve maternal nutrition.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Screening for and treatment of diseases.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Genetic counseling for those with a history of genetic disease or a previously affected pregnancy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68077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5911"/>
            <a:ext cx="10515600" cy="6697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Management during antepartum period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245" y="978794"/>
            <a:ext cx="11281893" cy="5447764"/>
          </a:xfrm>
        </p:spPr>
        <p:txBody>
          <a:bodyPr>
            <a:normAutofit/>
          </a:bodyPr>
          <a:lstStyle/>
          <a:p>
            <a:pPr lvl="2">
              <a:buFont typeface="Wingdings" panose="05000000000000000000" pitchFamily="2" charset="2"/>
              <a:buChar char="Ø"/>
            </a:pPr>
            <a:r>
              <a:rPr lang="en-US" sz="2800" dirty="0" smtClean="0"/>
              <a:t>Educate </a:t>
            </a:r>
            <a:r>
              <a:rPr lang="en-US" sz="2800" dirty="0"/>
              <a:t>mother regarding signs/symptoms of PTL (noted above).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Instruct mother and provide resources for lifestyle modifications:</a:t>
            </a:r>
          </a:p>
          <a:p>
            <a:pPr lvl="4">
              <a:buFont typeface="Wingdings" panose="05000000000000000000" pitchFamily="2" charset="2"/>
              <a:buChar char="ü"/>
            </a:pPr>
            <a:r>
              <a:rPr lang="en-US" sz="2400" dirty="0"/>
              <a:t>If mother smokes, encourage smoking cessation classes.</a:t>
            </a:r>
          </a:p>
          <a:p>
            <a:pPr lvl="4">
              <a:buFont typeface="Wingdings" panose="05000000000000000000" pitchFamily="2" charset="2"/>
              <a:buChar char="ü"/>
            </a:pPr>
            <a:r>
              <a:rPr lang="en-US" sz="2400" dirty="0"/>
              <a:t>Ensure mother has a healthy diet and adequate maternal weight gain during pregnancy.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 smtClean="0"/>
              <a:t>Initial </a:t>
            </a:r>
            <a:r>
              <a:rPr lang="en-US" sz="2800" dirty="0"/>
              <a:t>treatment for a patient who is at risk for PTL is the use of bed rest in a left lateral position with continuous monitoring of fetal status and uterine activity.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Hydration with I.V. fluids, with careful assessment of intake and output and auscultation of lungs to assess for the development of pulmonary edema.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If this stops the contractions, tocolytic therapy is not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97496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Indication for progress of premature </a:t>
            </a:r>
            <a:r>
              <a:rPr lang="en-US" dirty="0" err="1" smtClean="0">
                <a:solidFill>
                  <a:srgbClr val="00B0F0"/>
                </a:solidFill>
              </a:rPr>
              <a:t>labour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9402"/>
            <a:ext cx="10515600" cy="5241701"/>
          </a:xfrm>
        </p:spPr>
        <p:txBody>
          <a:bodyPr>
            <a:no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2800" b="1" dirty="0" smtClean="0"/>
              <a:t>Severe maternal conditions </a:t>
            </a:r>
            <a:r>
              <a:rPr lang="en-US" sz="2800" dirty="0" smtClean="0"/>
              <a:t>e.g. </a:t>
            </a:r>
            <a:r>
              <a:rPr lang="en-US" sz="2800" dirty="0" err="1" smtClean="0"/>
              <a:t>pe-eclampsia</a:t>
            </a:r>
            <a:r>
              <a:rPr lang="en-US" sz="2800" dirty="0" smtClean="0"/>
              <a:t>, APH, rhesus </a:t>
            </a:r>
            <a:r>
              <a:rPr lang="en-US" sz="2800" dirty="0" err="1" smtClean="0"/>
              <a:t>isoimmunization</a:t>
            </a:r>
            <a:endParaRPr lang="en-US" sz="2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/>
              <a:t>Cervix more than 3cm dilated, and greater than 50% effacement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/>
              <a:t>Membranes are ruptured and large amount of liquor is draining out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/>
              <a:t>Acute </a:t>
            </a:r>
            <a:r>
              <a:rPr lang="en-US" sz="2800" dirty="0"/>
              <a:t>fetal distress (not to include intrauterine resuscitation)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Intra-amniotic infection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/>
              <a:t>Fetal </a:t>
            </a:r>
            <a:r>
              <a:rPr lang="en-US" sz="2800" dirty="0"/>
              <a:t>demise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Fetal maturity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Maternal hemodynamic instability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/>
              <a:t>Fetal </a:t>
            </a:r>
            <a:r>
              <a:rPr lang="en-US" sz="2800" dirty="0"/>
              <a:t>anomaly incompatible with </a:t>
            </a:r>
            <a:r>
              <a:rPr lang="en-US" sz="2800" dirty="0" smtClean="0"/>
              <a:t>life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/>
              <a:t>Severe IUGR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87795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Indication for termination of premature </a:t>
            </a:r>
            <a:r>
              <a:rPr lang="en-US" dirty="0" err="1" smtClean="0">
                <a:solidFill>
                  <a:srgbClr val="00B0F0"/>
                </a:solidFill>
              </a:rPr>
              <a:t>labour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Premature </a:t>
            </a:r>
            <a:r>
              <a:rPr lang="en-US" dirty="0" err="1" smtClean="0"/>
              <a:t>labour</a:t>
            </a:r>
            <a:r>
              <a:rPr lang="en-US" dirty="0" smtClean="0"/>
              <a:t> without rupture of membranes</a:t>
            </a:r>
          </a:p>
          <a:p>
            <a:r>
              <a:rPr lang="en-US" dirty="0" smtClean="0"/>
              <a:t>No signs of </a:t>
            </a:r>
            <a:r>
              <a:rPr lang="en-US" dirty="0" err="1" smtClean="0"/>
              <a:t>foetal</a:t>
            </a:r>
            <a:r>
              <a:rPr lang="en-US" dirty="0" smtClean="0"/>
              <a:t> distress</a:t>
            </a:r>
          </a:p>
          <a:p>
            <a:r>
              <a:rPr lang="en-US" dirty="0" smtClean="0"/>
              <a:t>Satisfactory maternal condition</a:t>
            </a:r>
          </a:p>
          <a:p>
            <a:r>
              <a:rPr lang="en-US" dirty="0" smtClean="0"/>
              <a:t>Cervix is less than </a:t>
            </a:r>
            <a:r>
              <a:rPr lang="en-US" dirty="0"/>
              <a:t>3</a:t>
            </a:r>
            <a:r>
              <a:rPr lang="en-US" dirty="0" smtClean="0"/>
              <a:t>cm dilated and effacement is less than 50%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11045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727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Management during </a:t>
            </a:r>
            <a:r>
              <a:rPr lang="en-US" dirty="0" err="1" smtClean="0">
                <a:solidFill>
                  <a:srgbClr val="00B0F0"/>
                </a:solidFill>
              </a:rPr>
              <a:t>labour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98490"/>
            <a:ext cx="10515600" cy="5834130"/>
          </a:xfrm>
        </p:spPr>
        <p:txBody>
          <a:bodyPr>
            <a:normAutofit/>
          </a:bodyPr>
          <a:lstStyle/>
          <a:p>
            <a:r>
              <a:rPr lang="en-US" dirty="0" smtClean="0"/>
              <a:t>The woman should be admitted early and given bed rest. Mild sedation may be necessary</a:t>
            </a:r>
          </a:p>
          <a:p>
            <a:r>
              <a:rPr lang="en-US" dirty="0" smtClean="0"/>
              <a:t>Give corticosteroids to accelerate lung maturity e.g. dexamethasone or betamethasone 12mgs 2 doses 24 hours apart</a:t>
            </a:r>
          </a:p>
          <a:p>
            <a:r>
              <a:rPr lang="en-US" dirty="0" smtClean="0"/>
              <a:t>Manage the febrile conditions</a:t>
            </a:r>
          </a:p>
          <a:p>
            <a:r>
              <a:rPr lang="en-US" dirty="0" smtClean="0"/>
              <a:t>If the contractions  are mild,  </a:t>
            </a:r>
            <a:r>
              <a:rPr lang="en-US" dirty="0" err="1" smtClean="0"/>
              <a:t>tocolytics</a:t>
            </a:r>
            <a:r>
              <a:rPr lang="en-US" dirty="0" smtClean="0"/>
              <a:t> </a:t>
            </a:r>
            <a:r>
              <a:rPr lang="en-US" dirty="0" err="1" smtClean="0"/>
              <a:t>e.g</a:t>
            </a:r>
            <a:r>
              <a:rPr lang="en-US" dirty="0" smtClean="0"/>
              <a:t>  MagSO4, </a:t>
            </a:r>
            <a:r>
              <a:rPr lang="en-US" dirty="0" err="1" smtClean="0"/>
              <a:t>Nifedipine</a:t>
            </a:r>
            <a:r>
              <a:rPr lang="en-US" dirty="0" smtClean="0"/>
              <a:t>, give salbutamol tabs 4mg </a:t>
            </a:r>
            <a:r>
              <a:rPr lang="en-US" dirty="0" err="1" smtClean="0"/>
              <a:t>tds</a:t>
            </a:r>
            <a:r>
              <a:rPr lang="en-US" dirty="0" smtClean="0"/>
              <a:t> to relax uterine contractions but if severe give IV </a:t>
            </a:r>
            <a:r>
              <a:rPr lang="en-US" dirty="0" err="1" smtClean="0"/>
              <a:t>salbutamaol</a:t>
            </a:r>
            <a:endParaRPr lang="en-US" dirty="0" smtClean="0"/>
          </a:p>
          <a:p>
            <a:r>
              <a:rPr lang="en-US" dirty="0" smtClean="0"/>
              <a:t>Monitor FHR and rule out </a:t>
            </a:r>
            <a:r>
              <a:rPr lang="en-US" dirty="0" err="1" smtClean="0"/>
              <a:t>foetal</a:t>
            </a:r>
            <a:r>
              <a:rPr lang="en-US" dirty="0" smtClean="0"/>
              <a:t> distress</a:t>
            </a:r>
          </a:p>
          <a:p>
            <a:r>
              <a:rPr lang="en-US" dirty="0" smtClean="0"/>
              <a:t>If </a:t>
            </a:r>
            <a:r>
              <a:rPr lang="en-US" dirty="0" err="1" smtClean="0"/>
              <a:t>labour</a:t>
            </a:r>
            <a:r>
              <a:rPr lang="en-US" dirty="0" smtClean="0"/>
              <a:t> has to be augmented, low doses of </a:t>
            </a:r>
            <a:r>
              <a:rPr lang="en-US" dirty="0" err="1" smtClean="0"/>
              <a:t>synticinon</a:t>
            </a:r>
            <a:r>
              <a:rPr lang="en-US" dirty="0" smtClean="0"/>
              <a:t> are used</a:t>
            </a:r>
          </a:p>
          <a:p>
            <a:r>
              <a:rPr lang="en-US" dirty="0" smtClean="0"/>
              <a:t>ARM is delayed until </a:t>
            </a:r>
            <a:r>
              <a:rPr lang="en-US" dirty="0" err="1" smtClean="0"/>
              <a:t>labour</a:t>
            </a:r>
            <a:r>
              <a:rPr lang="en-US" dirty="0" smtClean="0"/>
              <a:t> is advanced and the presenting part has engaged to prevent </a:t>
            </a:r>
            <a:r>
              <a:rPr lang="en-US" b="1" dirty="0" smtClean="0"/>
              <a:t>cord prolapse and risk infections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96930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5911"/>
            <a:ext cx="10515600" cy="1068946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Management during </a:t>
            </a:r>
            <a:r>
              <a:rPr lang="en-US" dirty="0" err="1" smtClean="0">
                <a:solidFill>
                  <a:srgbClr val="00B0F0"/>
                </a:solidFill>
              </a:rPr>
              <a:t>labour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56068"/>
            <a:ext cx="10515600" cy="54477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In 2</a:t>
            </a:r>
            <a:r>
              <a:rPr lang="en-US" b="1" baseline="30000" dirty="0" smtClean="0"/>
              <a:t>nd</a:t>
            </a:r>
            <a:r>
              <a:rPr lang="en-US" b="1" dirty="0" smtClean="0"/>
              <a:t> stage:</a:t>
            </a:r>
          </a:p>
          <a:p>
            <a:r>
              <a:rPr lang="en-US" dirty="0" smtClean="0"/>
              <a:t>Deliver baby in a warm delivery room to prevent hypothermia</a:t>
            </a:r>
          </a:p>
          <a:p>
            <a:r>
              <a:rPr lang="en-US" dirty="0" smtClean="0"/>
              <a:t>Give a generous episiotomy to prevent intracranial injury</a:t>
            </a:r>
          </a:p>
          <a:p>
            <a:r>
              <a:rPr lang="en-US" dirty="0"/>
              <a:t> </a:t>
            </a:r>
            <a:r>
              <a:rPr lang="en-US" dirty="0" smtClean="0"/>
              <a:t>inform a </a:t>
            </a:r>
            <a:r>
              <a:rPr lang="en-US" dirty="0" err="1" smtClean="0"/>
              <a:t>paeditrician</a:t>
            </a:r>
            <a:r>
              <a:rPr lang="en-US" dirty="0" smtClean="0"/>
              <a:t> and have your resuscitation tray ready in anticipation for an asphyxiated baby.</a:t>
            </a:r>
          </a:p>
          <a:p>
            <a:r>
              <a:rPr lang="en-US" dirty="0" smtClean="0"/>
              <a:t>Clamp and cut the cord immediately to reduce blood flow to the </a:t>
            </a:r>
            <a:r>
              <a:rPr lang="en-US" dirty="0" err="1" smtClean="0"/>
              <a:t>foetus</a:t>
            </a:r>
            <a:r>
              <a:rPr lang="en-US" dirty="0" smtClean="0"/>
              <a:t> since chances of physiological jaundice are high due to immature liver.</a:t>
            </a:r>
          </a:p>
          <a:p>
            <a:r>
              <a:rPr lang="en-US" dirty="0" smtClean="0"/>
              <a:t>Assist baby to establish respiration by clearing the air way and administer oxygen to prevent respiratory distress.</a:t>
            </a:r>
          </a:p>
          <a:p>
            <a:r>
              <a:rPr lang="en-US" dirty="0" smtClean="0"/>
              <a:t>Nurse the baby in an incubator to prevent hypothermia</a:t>
            </a:r>
          </a:p>
          <a:p>
            <a:r>
              <a:rPr lang="en-US" dirty="0" smtClean="0"/>
              <a:t>If membrane had ruptured early, give prophylactic antibiotics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85099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complications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Prematurity and associated neonatal complications, such as lung immaturity</a:t>
            </a:r>
          </a:p>
          <a:p>
            <a:pPr marL="742950" lvl="1" indent="-285750"/>
            <a:r>
              <a:rPr lang="en-US" dirty="0" smtClean="0"/>
              <a:t>Intraventricula</a:t>
            </a:r>
            <a:r>
              <a:rPr lang="en-US" dirty="0"/>
              <a:t>r</a:t>
            </a:r>
            <a:r>
              <a:rPr lang="en-US" dirty="0" smtClean="0"/>
              <a:t> </a:t>
            </a:r>
            <a:r>
              <a:rPr lang="en-US" dirty="0" err="1" smtClean="0"/>
              <a:t>haemorrhage</a:t>
            </a:r>
            <a:r>
              <a:rPr lang="en-US" dirty="0" smtClean="0"/>
              <a:t> (IVH)</a:t>
            </a:r>
            <a:endParaRPr lang="en-US" dirty="0"/>
          </a:p>
          <a:p>
            <a:pPr marL="742950" lvl="1" indent="-285750"/>
            <a:r>
              <a:rPr lang="en-US" dirty="0" smtClean="0"/>
              <a:t>Respiratory distress syndrome (RDS)</a:t>
            </a:r>
            <a:endParaRPr lang="en-US" dirty="0"/>
          </a:p>
          <a:p>
            <a:pPr marL="742950" lvl="1" indent="-285750"/>
            <a:r>
              <a:rPr lang="en-US" dirty="0"/>
              <a:t>Patent </a:t>
            </a:r>
            <a:r>
              <a:rPr lang="en-US" dirty="0" err="1"/>
              <a:t>ductus</a:t>
            </a:r>
            <a:r>
              <a:rPr lang="en-US" dirty="0"/>
              <a:t> </a:t>
            </a:r>
            <a:r>
              <a:rPr lang="en-US" dirty="0" err="1"/>
              <a:t>arteriosus</a:t>
            </a:r>
            <a:r>
              <a:rPr lang="en-US" dirty="0"/>
              <a:t> (PDA)</a:t>
            </a:r>
          </a:p>
          <a:p>
            <a:pPr marL="742950" lvl="1" indent="-285750"/>
            <a:r>
              <a:rPr lang="en-US" dirty="0" err="1" smtClean="0"/>
              <a:t>Necrotising</a:t>
            </a:r>
            <a:r>
              <a:rPr lang="en-US" dirty="0" smtClean="0"/>
              <a:t>  </a:t>
            </a:r>
            <a:r>
              <a:rPr lang="en-US" dirty="0" err="1" smtClean="0"/>
              <a:t>enterocolitis</a:t>
            </a:r>
            <a:r>
              <a:rPr lang="en-US" dirty="0" smtClean="0"/>
              <a:t> (NEC)</a:t>
            </a:r>
            <a:endParaRPr lang="en-US" dirty="0"/>
          </a:p>
          <a:p>
            <a:pPr marL="742950" lvl="1" indent="-285750"/>
            <a:r>
              <a:rPr lang="en-US" dirty="0"/>
              <a:t>Financially costly</a:t>
            </a:r>
          </a:p>
          <a:p>
            <a:r>
              <a:rPr lang="en-US" dirty="0"/>
              <a:t>Potential complications of tocolytic agents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35294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Prevention of premature </a:t>
            </a:r>
            <a:r>
              <a:rPr lang="en-US" dirty="0" err="1" smtClean="0">
                <a:solidFill>
                  <a:srgbClr val="00B0F0"/>
                </a:solidFill>
              </a:rPr>
              <a:t>labour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71550" lvl="1" indent="-514350">
              <a:buFont typeface="+mj-lt"/>
              <a:buAutoNum type="arabicPeriod"/>
            </a:pPr>
            <a:r>
              <a:rPr lang="en-US" sz="2800" dirty="0" smtClean="0"/>
              <a:t>All susceptible cases  should be admitted early and given bed rest and appropriate  management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/>
              <a:t>Febrile conditions should be treated well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/>
              <a:t>Prevent </a:t>
            </a:r>
            <a:r>
              <a:rPr lang="en-US" sz="2800" dirty="0" err="1" smtClean="0"/>
              <a:t>anaemia</a:t>
            </a:r>
            <a:r>
              <a:rPr lang="en-US" sz="2800" dirty="0" smtClean="0"/>
              <a:t> with balanced diet and give </a:t>
            </a:r>
            <a:r>
              <a:rPr lang="en-US" sz="2800" dirty="0" err="1" smtClean="0"/>
              <a:t>haematinics</a:t>
            </a:r>
            <a:r>
              <a:rPr lang="en-US" sz="2800" dirty="0" smtClean="0"/>
              <a:t> if it occurs.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/>
              <a:t>Abdominal amniocentesis should be done to those with </a:t>
            </a:r>
            <a:r>
              <a:rPr lang="en-US" sz="2800" dirty="0" err="1" smtClean="0"/>
              <a:t>polyhydrmnios</a:t>
            </a:r>
            <a:endParaRPr lang="en-US" sz="28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/>
              <a:t>Treat pre-</a:t>
            </a:r>
            <a:r>
              <a:rPr lang="en-US" sz="2800" dirty="0" err="1" smtClean="0"/>
              <a:t>eclampsia</a:t>
            </a:r>
            <a:r>
              <a:rPr lang="en-US" sz="2800" dirty="0" smtClean="0"/>
              <a:t> if it occurs and control BP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/>
              <a:t>Give health education to mothers on importance of antenatal care, nutrition, bed rest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66639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Nursing diagnosis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428750" lvl="2" indent="-514350">
              <a:buFont typeface="+mj-lt"/>
              <a:buAutoNum type="arabicPeriod"/>
            </a:pPr>
            <a:r>
              <a:rPr lang="en-US" sz="2800" dirty="0"/>
              <a:t>Anxiety related to medication and fear of outcome of pregnancy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dirty="0"/>
              <a:t>Deficient Diversional Activity related to prolonged bed rest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dirty="0"/>
              <a:t>Risk for Injury to fetus secondary to prematurity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dirty="0"/>
              <a:t>Risk for Injury secondary to tocolytic therapy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dirty="0"/>
              <a:t>Compromised Family Coping secondary to hospitalization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16135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Drugs given in premature </a:t>
            </a:r>
            <a:r>
              <a:rPr lang="en-US" dirty="0" err="1" smtClean="0">
                <a:solidFill>
                  <a:srgbClr val="00B0F0"/>
                </a:solidFill>
              </a:rPr>
              <a:t>labour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1. Acceleration </a:t>
            </a:r>
            <a:r>
              <a:rPr lang="en-US" b="1" dirty="0"/>
              <a:t>of Fetal Lung Maturity</a:t>
            </a:r>
          </a:p>
          <a:p>
            <a:pPr lvl="1"/>
            <a:r>
              <a:rPr lang="en-US" dirty="0"/>
              <a:t>Corticosteroid </a:t>
            </a:r>
            <a:r>
              <a:rPr lang="en-US" dirty="0" smtClean="0"/>
              <a:t>administration betamethasone </a:t>
            </a:r>
            <a:r>
              <a:rPr lang="en-US" dirty="0"/>
              <a:t>or dexamethasone</a:t>
            </a:r>
          </a:p>
          <a:p>
            <a:pPr lvl="4">
              <a:buFont typeface="Wingdings" panose="05000000000000000000" pitchFamily="2" charset="2"/>
              <a:buChar char="Ø"/>
            </a:pPr>
            <a:r>
              <a:rPr lang="en-US" sz="2400" i="1" dirty="0"/>
              <a:t>Pregnant women between 24 and 34 weeks' gestation with any possibility of PTL are candidates for this therapy.</a:t>
            </a:r>
          </a:p>
          <a:p>
            <a:pPr lvl="4">
              <a:buFont typeface="Wingdings" panose="05000000000000000000" pitchFamily="2" charset="2"/>
              <a:buChar char="Ø"/>
            </a:pPr>
            <a:r>
              <a:rPr lang="en-US" sz="2400" i="1" dirty="0"/>
              <a:t>Betamethasone is given I.M. in two doses of 12 mg each, 24 hours apart.</a:t>
            </a:r>
          </a:p>
          <a:p>
            <a:pPr lvl="4">
              <a:buFont typeface="Wingdings" panose="05000000000000000000" pitchFamily="2" charset="2"/>
              <a:buChar char="Ø"/>
            </a:pPr>
            <a:r>
              <a:rPr lang="en-US" sz="2400" i="1" dirty="0"/>
              <a:t>Decreases intraventricular hemorrhage (IVH), necrotizing </a:t>
            </a:r>
            <a:r>
              <a:rPr lang="en-US" sz="2400" i="1" dirty="0" err="1"/>
              <a:t>enterocolitis</a:t>
            </a:r>
            <a:r>
              <a:rPr lang="en-US" sz="2400" i="1" dirty="0"/>
              <a:t> (NEC), and respiratory distress syndrome (RDS) that may be a result of prematurity.</a:t>
            </a:r>
          </a:p>
          <a:p>
            <a:pPr lvl="4">
              <a:buFont typeface="Wingdings" panose="05000000000000000000" pitchFamily="2" charset="2"/>
              <a:buChar char="Ø"/>
            </a:pPr>
            <a:r>
              <a:rPr lang="en-US" sz="2400" i="1" dirty="0"/>
              <a:t>Timely administration is essential; given before delivery to mother; try to postpone delivery for 48 hours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2666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0152"/>
            <a:ext cx="10515600" cy="759854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Drugs given in premature </a:t>
            </a:r>
            <a:r>
              <a:rPr lang="en-US" dirty="0" err="1">
                <a:solidFill>
                  <a:srgbClr val="00B0F0"/>
                </a:solidFill>
              </a:rPr>
              <a:t>labour</a:t>
            </a:r>
            <a:r>
              <a:rPr lang="en-US" dirty="0">
                <a:solidFill>
                  <a:srgbClr val="00B0F0"/>
                </a:solidFill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1672"/>
            <a:ext cx="10515600" cy="543488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2. Tocolytic </a:t>
            </a:r>
            <a:r>
              <a:rPr lang="en-US" b="1" dirty="0"/>
              <a:t>Therapy</a:t>
            </a:r>
          </a:p>
          <a:p>
            <a:r>
              <a:rPr lang="en-US" dirty="0"/>
              <a:t>If antepartum therapy is not successful, tocolytic therapy may be instituted. These drugs should be used only when the potential benefit to the fetus outweighs the potential </a:t>
            </a:r>
            <a:r>
              <a:rPr lang="en-US" dirty="0" smtClean="0"/>
              <a:t>risk.</a:t>
            </a:r>
          </a:p>
          <a:p>
            <a:pPr marL="0" indent="0">
              <a:buNone/>
            </a:pPr>
            <a:r>
              <a:rPr lang="en-US" dirty="0" smtClean="0"/>
              <a:t>	a</a:t>
            </a:r>
            <a:r>
              <a:rPr lang="en-US" b="1" dirty="0" smtClean="0"/>
              <a:t>) MgSO</a:t>
            </a:r>
            <a:r>
              <a:rPr lang="en-US" b="1" baseline="-25000" dirty="0" smtClean="0"/>
              <a:t>4</a:t>
            </a:r>
            <a:r>
              <a:rPr lang="en-US" b="1" dirty="0" smtClean="0"/>
              <a:t> </a:t>
            </a:r>
            <a:r>
              <a:rPr lang="en-US" dirty="0" smtClean="0"/>
              <a:t>interferes with smooth muscle contractility, although its exact mechanism of action is unknown.</a:t>
            </a:r>
            <a:endParaRPr lang="en-US" dirty="0"/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400" i="1" dirty="0"/>
              <a:t>Administration is I.V. on an infusion pump.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400" i="1" dirty="0"/>
              <a:t>During administration, the woman is monitored for pulmonary edema, loss of deep tendon reflexes, decreased respirations, hypotension. </a:t>
            </a:r>
            <a:endParaRPr lang="en-US" sz="2400" i="1" dirty="0" smtClean="0"/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400" i="1" dirty="0" smtClean="0"/>
              <a:t>Other </a:t>
            </a:r>
            <a:r>
              <a:rPr lang="en-US" sz="2400" i="1" dirty="0"/>
              <a:t>maternal adverse effects include flushing, headache, nausea and vomiting, shortness of breath, and chest pain.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400" i="1" dirty="0"/>
              <a:t>Serum magnesium levels are monitored.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400" i="1" dirty="0"/>
              <a:t>Calcium </a:t>
            </a:r>
            <a:r>
              <a:rPr lang="en-US" sz="2400" i="1" dirty="0" err="1"/>
              <a:t>gluconate</a:t>
            </a:r>
            <a:r>
              <a:rPr lang="en-US" sz="2400" i="1" dirty="0"/>
              <a:t> is the antidote for MgSO</a:t>
            </a:r>
            <a:r>
              <a:rPr lang="en-US" sz="2400" i="1" baseline="-25000" dirty="0"/>
              <a:t>4</a:t>
            </a:r>
            <a:r>
              <a:rPr lang="en-US" sz="2400" i="1" dirty="0"/>
              <a:t> and should be at the bedside.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400" i="1" dirty="0"/>
              <a:t>If used, protocol is the same as for preeclampsia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0462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5911"/>
            <a:ext cx="10515600" cy="953036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Drugs given in premature </a:t>
            </a:r>
            <a:r>
              <a:rPr lang="en-US" dirty="0" err="1">
                <a:solidFill>
                  <a:srgbClr val="00B0F0"/>
                </a:solidFill>
              </a:rPr>
              <a:t>labour</a:t>
            </a:r>
            <a:r>
              <a:rPr lang="en-US" dirty="0">
                <a:solidFill>
                  <a:srgbClr val="00B0F0"/>
                </a:solidFill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512157"/>
          </a:xfrm>
        </p:spPr>
        <p:txBody>
          <a:bodyPr>
            <a:normAutofit lnSpcReduction="10000"/>
          </a:bodyPr>
          <a:lstStyle/>
          <a:p>
            <a:pPr marL="971550" lvl="1" indent="-514350">
              <a:buFont typeface="+mj-lt"/>
              <a:buAutoNum type="arabicPeriod" startAt="2"/>
            </a:pPr>
            <a:r>
              <a:rPr lang="en-US" sz="2800" b="1" dirty="0" smtClean="0"/>
              <a:t>Prostaglandin inhibitors: indomethacin </a:t>
            </a:r>
            <a:r>
              <a:rPr lang="en-US" sz="2800" b="1" dirty="0"/>
              <a:t>(Indocin) </a:t>
            </a:r>
            <a:r>
              <a:rPr lang="en-US" sz="2800" dirty="0"/>
              <a:t>inhibits contractions; however, after 34 weeks' gestation, indomethacin may cause premature closure of the fetal </a:t>
            </a:r>
            <a:r>
              <a:rPr lang="en-US" sz="2800" dirty="0" err="1"/>
              <a:t>ductus</a:t>
            </a:r>
            <a:r>
              <a:rPr lang="en-US" sz="2800" dirty="0"/>
              <a:t> </a:t>
            </a:r>
            <a:r>
              <a:rPr lang="en-US" sz="2800" dirty="0" err="1"/>
              <a:t>arteriosus</a:t>
            </a:r>
            <a:r>
              <a:rPr lang="en-US" sz="2800" dirty="0"/>
              <a:t>, increasing the risk of fetal pulmonary hypertension.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400" i="1" dirty="0"/>
              <a:t>Administration is oral or rectal; short-term use is recommended for only 48 to 72 hours.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400" i="1" dirty="0"/>
              <a:t>Suggested for use before 32 weeks' gestation, if fetus shows no evidence of IUGR and AFI is normal.</a:t>
            </a:r>
          </a:p>
          <a:p>
            <a:pPr marL="914400" lvl="1" indent="-457200">
              <a:buFont typeface="+mj-lt"/>
              <a:buAutoNum type="arabicPeriod" startAt="3"/>
            </a:pPr>
            <a:r>
              <a:rPr lang="en-US" sz="2800" b="1" dirty="0" smtClean="0"/>
              <a:t>Calcium </a:t>
            </a:r>
            <a:r>
              <a:rPr lang="en-US" sz="2800" b="1" dirty="0"/>
              <a:t>channel </a:t>
            </a:r>
            <a:r>
              <a:rPr lang="en-US" sz="2800" b="1" dirty="0" smtClean="0"/>
              <a:t>blockers </a:t>
            </a:r>
            <a:r>
              <a:rPr lang="en-US" sz="2800" b="1" dirty="0" err="1" smtClean="0"/>
              <a:t>nifedipine</a:t>
            </a:r>
            <a:r>
              <a:rPr lang="en-US" sz="2800" b="1" dirty="0" smtClean="0"/>
              <a:t> </a:t>
            </a:r>
            <a:r>
              <a:rPr lang="en-US" sz="2800" b="1" dirty="0"/>
              <a:t>(</a:t>
            </a:r>
            <a:r>
              <a:rPr lang="en-US" sz="2800" dirty="0"/>
              <a:t>Procardia) relaxes smooth muscle by inhibiting the transport of calcium.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800" i="1" dirty="0"/>
              <a:t>Administration is sublingual or oral.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800" i="1" dirty="0"/>
              <a:t>Maternal adverse effects include headache, nausea, hepatotoxicity, and flushing from vasodilatation. Fetal adverse effects include decreased </a:t>
            </a:r>
            <a:r>
              <a:rPr lang="en-US" sz="2800" i="1" dirty="0" err="1"/>
              <a:t>uteroplacental</a:t>
            </a:r>
            <a:r>
              <a:rPr lang="en-US" sz="2800" i="1" dirty="0"/>
              <a:t> blood flow, fetal hypoxia, and bradycardia.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26D2-990D-4104-B198-15B1F813F2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547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6728</Words>
  <Application>Microsoft Office PowerPoint</Application>
  <PresentationFormat>Widescreen</PresentationFormat>
  <Paragraphs>770</Paragraphs>
  <Slides>91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91</vt:i4>
      </vt:variant>
    </vt:vector>
  </HeadingPairs>
  <TitlesOfParts>
    <vt:vector size="98" baseType="lpstr">
      <vt:lpstr>Arial</vt:lpstr>
      <vt:lpstr>Calibri</vt:lpstr>
      <vt:lpstr>Calibri Light</vt:lpstr>
      <vt:lpstr>Times New Roman</vt:lpstr>
      <vt:lpstr>Wingdings</vt:lpstr>
      <vt:lpstr>Office Theme</vt:lpstr>
      <vt:lpstr>1_Office Theme</vt:lpstr>
      <vt:lpstr>MNHII Preeclampsia, PROM, PPROM, Premature Labour</vt:lpstr>
      <vt:lpstr>6. Pre-eclampsia</vt:lpstr>
      <vt:lpstr>Pre eclampsia ( risk factors)</vt:lpstr>
      <vt:lpstr>Pathophysiology </vt:lpstr>
      <vt:lpstr>Diagnosis of pre-eclampsia </vt:lpstr>
      <vt:lpstr>Diagnosis </vt:lpstr>
      <vt:lpstr>diagnosis</vt:lpstr>
      <vt:lpstr>Diagnosis </vt:lpstr>
      <vt:lpstr>Classification of pr-eclmpsia</vt:lpstr>
      <vt:lpstr>Effects of pre-eclampsia to mother</vt:lpstr>
      <vt:lpstr>Effects of pre-eclampsia to the foetus</vt:lpstr>
      <vt:lpstr>Management of pre-eclempsia</vt:lpstr>
      <vt:lpstr>Management of pre-eclampsia</vt:lpstr>
      <vt:lpstr>Management of pre- eclampsia</vt:lpstr>
      <vt:lpstr>Management of pre-eclampsia</vt:lpstr>
      <vt:lpstr>Management of (moderate pre-eclampsia)</vt:lpstr>
      <vt:lpstr>Management of (moderate pre-eclampsia)</vt:lpstr>
      <vt:lpstr>Management during labour</vt:lpstr>
      <vt:lpstr>Management during labour</vt:lpstr>
      <vt:lpstr>Active management of severe pre-eclampsia</vt:lpstr>
      <vt:lpstr>Active management of severe pre-eclampsia</vt:lpstr>
      <vt:lpstr>Active management of severe pre-eclampsia</vt:lpstr>
      <vt:lpstr>Care During Labour</vt:lpstr>
      <vt:lpstr>Signs Of Impending Eclampsia</vt:lpstr>
      <vt:lpstr>7. Eclampsia </vt:lpstr>
      <vt:lpstr>Signs and symptoms of  eclampsia</vt:lpstr>
      <vt:lpstr>Stages of Eclampsia fit</vt:lpstr>
      <vt:lpstr>Stages of Eclampsia fit</vt:lpstr>
      <vt:lpstr>Differential diagnosis</vt:lpstr>
      <vt:lpstr>Diagnosis </vt:lpstr>
      <vt:lpstr>invetigations</vt:lpstr>
      <vt:lpstr>Investigations </vt:lpstr>
      <vt:lpstr>Drugs Used In Management Of Pre-eclampsia And Eclampsia</vt:lpstr>
      <vt:lpstr>Magnesium sulphate (MagSO4)</vt:lpstr>
      <vt:lpstr>Magnesium sulphate (MGSO4)</vt:lpstr>
      <vt:lpstr>MGSO4</vt:lpstr>
      <vt:lpstr>Nursing responsibility on a patient with MGSO4</vt:lpstr>
      <vt:lpstr>MGSO4</vt:lpstr>
      <vt:lpstr>Diazepam</vt:lpstr>
      <vt:lpstr>Diazepam </vt:lpstr>
      <vt:lpstr>phenytoin</vt:lpstr>
      <vt:lpstr>Antihypertensive </vt:lpstr>
      <vt:lpstr>2. Alpha –methyldopa (aldomet)</vt:lpstr>
      <vt:lpstr>Antihypertensive</vt:lpstr>
      <vt:lpstr>Antihypertensive</vt:lpstr>
      <vt:lpstr>Management of Eclampsia</vt:lpstr>
      <vt:lpstr>Management of eclampsia</vt:lpstr>
      <vt:lpstr>Management of Eclampsia in a H/C</vt:lpstr>
      <vt:lpstr>Management of eclampsia in hospital</vt:lpstr>
      <vt:lpstr>Management of Eclampsia</vt:lpstr>
      <vt:lpstr>Management of Eclampsia</vt:lpstr>
      <vt:lpstr>Managing A Patient During A Convulsion/Seizure/fit</vt:lpstr>
      <vt:lpstr>Delivery </vt:lpstr>
      <vt:lpstr>Mode of delivery</vt:lpstr>
      <vt:lpstr>Postnatal care</vt:lpstr>
      <vt:lpstr>Postnatal care</vt:lpstr>
      <vt:lpstr>Complications of pre-ecampsia and eclampsia</vt:lpstr>
      <vt:lpstr>Nursing diagnosis</vt:lpstr>
      <vt:lpstr>8. Premature rupture of membranes (PROM) </vt:lpstr>
      <vt:lpstr>Pathophysiology </vt:lpstr>
      <vt:lpstr>Predisposing factors</vt:lpstr>
      <vt:lpstr>Diagnosis </vt:lpstr>
      <vt:lpstr>Risk of PROM</vt:lpstr>
      <vt:lpstr>Clinical features </vt:lpstr>
      <vt:lpstr>Management </vt:lpstr>
      <vt:lpstr>Management  </vt:lpstr>
      <vt:lpstr>Complications </vt:lpstr>
      <vt:lpstr>Nursing assessment</vt:lpstr>
      <vt:lpstr>Nursing intervention</vt:lpstr>
      <vt:lpstr>Evaluation: Expected Outcomes </vt:lpstr>
      <vt:lpstr>Preterm premature rupture of membranes (PPROM)</vt:lpstr>
      <vt:lpstr>Pathophysiology </vt:lpstr>
      <vt:lpstr>Risk factors</vt:lpstr>
      <vt:lpstr>diagnosis</vt:lpstr>
      <vt:lpstr>Management of PPROM</vt:lpstr>
      <vt:lpstr>Management of PPROM</vt:lpstr>
      <vt:lpstr>Complication </vt:lpstr>
      <vt:lpstr> 8. Premature Labour</vt:lpstr>
      <vt:lpstr>Clinical Manifestations </vt:lpstr>
      <vt:lpstr>Management </vt:lpstr>
      <vt:lpstr>Management during antepartum period</vt:lpstr>
      <vt:lpstr>Indication for progress of premature labour</vt:lpstr>
      <vt:lpstr>Indication for termination of premature labour</vt:lpstr>
      <vt:lpstr>Management during labour</vt:lpstr>
      <vt:lpstr>Management during labour</vt:lpstr>
      <vt:lpstr>complications</vt:lpstr>
      <vt:lpstr>Prevention of premature labour</vt:lpstr>
      <vt:lpstr>Nursing diagnosis</vt:lpstr>
      <vt:lpstr>Drugs given in premature labour </vt:lpstr>
      <vt:lpstr>Drugs given in premature labour </vt:lpstr>
      <vt:lpstr>Drugs given in premature labour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MNHII Preeclampsia, PROM, PPROM, Premature Labour</dc:title>
  <dc:creator>user</dc:creator>
  <cp:lastModifiedBy>user</cp:lastModifiedBy>
  <cp:revision>1</cp:revision>
  <dcterms:created xsi:type="dcterms:W3CDTF">2019-10-01T10:31:42Z</dcterms:created>
  <dcterms:modified xsi:type="dcterms:W3CDTF">2019-10-01T10:32:33Z</dcterms:modified>
</cp:coreProperties>
</file>